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18.xml" ContentType="application/vnd.openxmlformats-officedocument.theme+xml"/>
  <Override PartName="/ppt/slideLayouts/slideLayout24.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theme/theme16.xml" ContentType="application/vnd.openxmlformats-officedocument.them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13.xml" ContentType="application/vnd.openxmlformats-officedocument.presentationml.slideMaster+xml"/>
  <Override PartName="/ppt/theme/theme14.xml" ContentType="application/vnd.openxmlformats-officedocument.theme+xml"/>
  <Override PartName="/ppt/theme/theme23.xml" ContentType="application/vnd.openxmlformats-officedocument.theme+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theme/theme21.xml" ContentType="application/vnd.openxmlformats-officedocument.them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Masters/slideMaster18.xml" ContentType="application/vnd.openxmlformats-officedocument.presentationml.slideMaster+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heme/theme19.xml" ContentType="application/vnd.openxmlformats-officedocument.theme+xml"/>
  <Override PartName="/docProps/app.xml" ContentType="application/vnd.openxmlformats-officedocument.extended-properties+xml"/>
  <Override PartName="/ppt/slideMasters/slideMaster14.xml" ContentType="application/vnd.openxmlformats-officedocument.presentationml.slideMaster+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theme/theme17.xml" ContentType="application/vnd.openxmlformats-officedocument.them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Masters/slideMaster21.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Default Extension="gif" ContentType="image/gif"/>
  <Override PartName="/ppt/notesSlides/notesSlide8.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theme/theme22.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theme/theme11.xml" ContentType="application/vnd.openxmlformats-officedocument.theme+xml"/>
  <Override PartName="/ppt/theme/theme20.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58" r:id="rId3"/>
    <p:sldMasterId id="2147483660" r:id="rId4"/>
    <p:sldMasterId id="2147483662" r:id="rId5"/>
    <p:sldMasterId id="2147483664" r:id="rId6"/>
    <p:sldMasterId id="2147483666" r:id="rId7"/>
    <p:sldMasterId id="2147483668" r:id="rId8"/>
    <p:sldMasterId id="2147483670" r:id="rId9"/>
    <p:sldMasterId id="2147483672" r:id="rId10"/>
    <p:sldMasterId id="2147483674" r:id="rId11"/>
    <p:sldMasterId id="2147483676" r:id="rId12"/>
    <p:sldMasterId id="2147483678" r:id="rId13"/>
    <p:sldMasterId id="2147483698" r:id="rId14"/>
    <p:sldMasterId id="2147483700" r:id="rId15"/>
    <p:sldMasterId id="2147483702" r:id="rId16"/>
    <p:sldMasterId id="2147483704" r:id="rId17"/>
    <p:sldMasterId id="2147483706" r:id="rId18"/>
    <p:sldMasterId id="2147483708" r:id="rId19"/>
    <p:sldMasterId id="2147483710" r:id="rId20"/>
    <p:sldMasterId id="2147483712" r:id="rId21"/>
  </p:sldMasterIdLst>
  <p:notesMasterIdLst>
    <p:notesMasterId r:id="rId49"/>
  </p:notesMasterIdLst>
  <p:handoutMasterIdLst>
    <p:handoutMasterId r:id="rId50"/>
  </p:handoutMasterIdLst>
  <p:sldIdLst>
    <p:sldId id="266" r:id="rId22"/>
    <p:sldId id="265" r:id="rId23"/>
    <p:sldId id="267" r:id="rId24"/>
    <p:sldId id="268"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69" r:id="rId38"/>
    <p:sldId id="284" r:id="rId39"/>
    <p:sldId id="285" r:id="rId40"/>
    <p:sldId id="286" r:id="rId41"/>
    <p:sldId id="287" r:id="rId42"/>
    <p:sldId id="288" r:id="rId43"/>
    <p:sldId id="289" r:id="rId44"/>
    <p:sldId id="290" r:id="rId45"/>
    <p:sldId id="291" r:id="rId46"/>
    <p:sldId id="270" r:id="rId47"/>
    <p:sldId id="271" r:id="rId48"/>
  </p:sldIdLst>
  <p:sldSz cx="9144000" cy="6858000" type="screen4x3"/>
  <p:notesSz cx="6858000" cy="9144000"/>
  <p:custDataLst>
    <p:tags r:id="rId51"/>
  </p:custDataLst>
  <p:defaultTextStyle>
    <a:defPPr>
      <a:defRPr lang="en-ZA"/>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00"/>
    <a:srgbClr val="C3AF7F"/>
    <a:srgbClr val="1B4581"/>
    <a:srgbClr val="18206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143" autoAdjust="0"/>
    <p:restoredTop sz="94653" autoAdjust="0"/>
  </p:normalViewPr>
  <p:slideViewPr>
    <p:cSldViewPr>
      <p:cViewPr>
        <p:scale>
          <a:sx n="100" d="100"/>
          <a:sy n="100" d="100"/>
        </p:scale>
        <p:origin x="-72" y="-23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86" d="100"/>
          <a:sy n="86" d="100"/>
        </p:scale>
        <p:origin x="-376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8.xml"/><Relationship Id="rId41" Type="http://schemas.openxmlformats.org/officeDocument/2006/relationships/slide" Target="slides/slide2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8" Type="http://schemas.openxmlformats.org/officeDocument/2006/relationships/slideMaster" Target="slideMasters/slideMaster8.xml"/><Relationship Id="rId51" Type="http://schemas.openxmlformats.org/officeDocument/2006/relationships/tags" Target="tags/tag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Z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cs typeface="+mn-cs"/>
              </a:defRPr>
            </a:lvl1pPr>
          </a:lstStyle>
          <a:p>
            <a:pPr>
              <a:defRPr/>
            </a:pPr>
            <a:fld id="{5C820BBB-8FF0-4187-AA22-5346B9478A9D}" type="datetimeFigureOut">
              <a:rPr lang="en-ZA"/>
              <a:pPr>
                <a:defRPr/>
              </a:pPr>
              <a:t>2013/06/19</a:t>
            </a:fld>
            <a:endParaRPr lang="en-Z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Z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cs typeface="+mn-cs"/>
              </a:defRPr>
            </a:lvl1pPr>
          </a:lstStyle>
          <a:p>
            <a:pPr>
              <a:defRPr/>
            </a:pPr>
            <a:fld id="{2D1014A4-5A1D-4FA5-A705-4C2DA0C0568B}" type="slidenum">
              <a:rPr lang="en-ZA"/>
              <a:pPr>
                <a:defRPr/>
              </a:pPr>
              <a:t>‹#›</a:t>
            </a:fld>
            <a:endParaRPr lang="en-Z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cs typeface="+mn-cs"/>
              </a:defRPr>
            </a:lvl1pPr>
          </a:lstStyle>
          <a:p>
            <a:pPr>
              <a:defRPr/>
            </a:pPr>
            <a:fld id="{AA5C8C25-D65F-4D33-88C1-E0E82F0C30FE}" type="datetimeFigureOut">
              <a:rPr lang="en-US"/>
              <a:pPr>
                <a:defRPr/>
              </a:pPr>
              <a:t>6/19/2013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cs typeface="+mn-cs"/>
              </a:defRPr>
            </a:lvl1pPr>
          </a:lstStyle>
          <a:p>
            <a:pPr>
              <a:defRPr/>
            </a:pPr>
            <a:fld id="{116E91C9-1629-44D2-8139-CA6980E770A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FC25301-5ACD-4BAC-BDBB-B5E6DEB4205B}" type="slidenum">
              <a:rPr lang="en-US">
                <a:cs typeface="Arial" charset="0"/>
              </a:rPr>
              <a:pPr/>
              <a:t>2</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F652531-D8AB-4DB5-ABE5-A5BF7852ED89}" type="slidenum">
              <a:rPr lang="en-US">
                <a:cs typeface="Arial" charset="0"/>
              </a:rPr>
              <a:pPr/>
              <a:t>3</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567C7E-B361-4A63-8BAB-E49599F8F2CC}" type="slidenum">
              <a:rPr lang="en-US">
                <a:cs typeface="Arial" charset="0"/>
              </a:rPr>
              <a:pPr/>
              <a:t>4</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B7879B-E68D-4A03-81F1-B148F82053AA}" type="slidenum">
              <a:rPr lang="en-US">
                <a:cs typeface="Arial" charset="0"/>
              </a:rPr>
              <a:pPr/>
              <a:t>17</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6BBE01C-8089-48ED-88CF-AD537A54B9DF}" type="slidenum">
              <a:rPr lang="en-US" smtClean="0">
                <a:solidFill>
                  <a:prstClr val="black"/>
                </a:solidFill>
              </a:rPr>
              <a:pPr/>
              <a:t>23</a:t>
            </a:fld>
            <a:endParaRPr lang="en-US">
              <a:solidFill>
                <a:prstClr val="black"/>
              </a:solidFill>
            </a:endParaRPr>
          </a:p>
        </p:txBody>
      </p:sp>
    </p:spTree>
    <p:extLst>
      <p:ext uri="{BB962C8B-B14F-4D97-AF65-F5344CB8AC3E}">
        <p14:creationId xmlns="" xmlns:p14="http://schemas.microsoft.com/office/powerpoint/2010/main" val="3748636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58"/>
          <p:cNvSpPr>
            <a:spLocks noGrp="1" noRot="1" noChangeAspect="1" noChangeArrowheads="1" noTextEdit="1"/>
          </p:cNvSpPr>
          <p:nvPr>
            <p:ph type="sldImg" idx="1"/>
          </p:nvPr>
        </p:nvSpPr>
        <p:spPr>
          <a:xfrm>
            <a:off x="1355725" y="635000"/>
            <a:ext cx="4206875" cy="3155950"/>
          </a:xfrm>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p>
      <p:sp>
        <p:nvSpPr>
          <p:cNvPr id="19459" name="Rectangle 259"/>
          <p:cNvSpPr>
            <a:spLocks noGrp="1" noChangeArrowheads="1"/>
          </p:cNvSpPr>
          <p:nvPr>
            <p:ph type="body" idx="4294967295"/>
          </p:nvPr>
        </p:nvSpPr>
        <p:spPr>
          <a:xfrm>
            <a:off x="691891" y="4000957"/>
            <a:ext cx="5535088" cy="379038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dirty="0" smtClean="0">
              <a:latin typeface="Times" pitchFamily="18" charset="0"/>
              <a:ea typeface="Osak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C67570-0FF3-47B4-B619-96680478D531}" type="slidenum">
              <a:rPr lang="en-US">
                <a:cs typeface="Arial" charset="0"/>
              </a:rPr>
              <a:pPr/>
              <a:t>26</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93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EA494C-4CD7-4D56-A61C-5B2B16EE8C2C}" type="slidenum">
              <a:rPr lang="en-US">
                <a:cs typeface="Arial" charset="0"/>
              </a:rPr>
              <a:pPr/>
              <a:t>27</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63163"/>
            <a:ext cx="7772400" cy="1470025"/>
          </a:xfrm>
        </p:spPr>
        <p:txBody>
          <a:bodyPr/>
          <a:lstStyle>
            <a:lvl1pPr algn="ctr">
              <a:defRPr sz="35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764632"/>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57E96FA-6FA9-4436-A165-B462A143B617}" type="datetimeFigureOut">
              <a:rPr lang="en-US"/>
              <a:pPr>
                <a:defRPr/>
              </a:pPr>
              <a:t>6/19/2013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CFFD3D-57AF-49A8-B46C-89EBD5DDD3B2}"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6B6A0D35-9A9D-426D-BF01-7C8BD46671B7}"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9"/>
          <p:cNvSpPr>
            <a:spLocks noGrp="1" noChangeArrowheads="1"/>
          </p:cNvSpPr>
          <p:nvPr>
            <p:ph type="sldNum" sz="quarter" idx="10"/>
          </p:nvPr>
        </p:nvSpPr>
        <p:spPr>
          <a:ln/>
        </p:spPr>
        <p:txBody>
          <a:bodyPr/>
          <a:lstStyle>
            <a:lvl1pPr>
              <a:defRPr/>
            </a:lvl1pPr>
          </a:lstStyle>
          <a:p>
            <a:pPr>
              <a:defRPr/>
            </a:pPr>
            <a:fld id="{B18A05D5-4E42-4359-AEB6-D5E4D1E0B37D}"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BEC2158C-28ED-4E37-95E7-FF182BDE07AB}"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DC9E8631-B4FF-408D-BDB0-58E94F3E3596}"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9"/>
          <p:cNvSpPr>
            <a:spLocks noGrp="1" noChangeArrowheads="1"/>
          </p:cNvSpPr>
          <p:nvPr>
            <p:ph type="sldNum" sz="quarter" idx="10"/>
          </p:nvPr>
        </p:nvSpPr>
        <p:spPr>
          <a:ln/>
        </p:spPr>
        <p:txBody>
          <a:bodyPr/>
          <a:lstStyle>
            <a:lvl1pPr>
              <a:defRPr/>
            </a:lvl1pPr>
          </a:lstStyle>
          <a:p>
            <a:pPr>
              <a:defRPr/>
            </a:pPr>
            <a:fld id="{1A048DA7-CE15-4B50-B42E-B959F531B708}" type="slidenum">
              <a:rPr lang="en-GB"/>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48B7F5BF-C539-4126-9C48-302EBB9FC68C}" type="slidenum">
              <a:rPr lang="en-GB"/>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74B58002-8030-42A0-884B-7DAE3B440623}" type="slidenum">
              <a:rPr lang="en-GB"/>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B7CF24CD-F0A5-4C3D-8A65-B7528A177D1F}" type="slidenum">
              <a:rPr lang="en-GB"/>
              <a:pPr>
                <a:defRPr/>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0001" y="1422000"/>
            <a:ext cx="8783998" cy="4840849"/>
          </a:xfrm>
          <a:prstGeom prst="rect">
            <a:avLst/>
          </a:prstGeom>
        </p:spPr>
      </p:pic>
      <p:sp>
        <p:nvSpPr>
          <p:cNvPr id="2" name="Title 1"/>
          <p:cNvSpPr>
            <a:spLocks noGrp="1"/>
          </p:cNvSpPr>
          <p:nvPr>
            <p:ph type="title" hasCustomPrompt="1"/>
          </p:nvPr>
        </p:nvSpPr>
        <p:spPr>
          <a:xfrm>
            <a:off x="539552" y="1872000"/>
            <a:ext cx="6660000" cy="3573208"/>
          </a:xfrm>
        </p:spPr>
        <p:txBody>
          <a:bodyPr anchor="t" anchorCtr="0">
            <a:noAutofit/>
          </a:bodyPr>
          <a:lstStyle>
            <a:lvl1pPr>
              <a:lnSpc>
                <a:spcPts val="5500"/>
              </a:lnSpc>
              <a:defRPr sz="5000" baseline="0">
                <a:solidFill>
                  <a:schemeClr val="bg1"/>
                </a:solidFill>
              </a:defRPr>
            </a:lvl1pPr>
          </a:lstStyle>
          <a:p>
            <a:r>
              <a:rPr lang="en-US" dirty="0" smtClean="0"/>
              <a:t>Presentation Title here.</a:t>
            </a:r>
            <a:endParaRPr lang="en-GB" dirty="0"/>
          </a:p>
        </p:txBody>
      </p:sp>
      <p:sp>
        <p:nvSpPr>
          <p:cNvPr id="3" name="Date Placeholder 2"/>
          <p:cNvSpPr>
            <a:spLocks noGrp="1"/>
          </p:cNvSpPr>
          <p:nvPr>
            <p:ph type="dt" sz="half" idx="10"/>
          </p:nvPr>
        </p:nvSpPr>
        <p:spPr>
          <a:xfrm>
            <a:off x="2489200" y="6354000"/>
            <a:ext cx="2133600" cy="144000"/>
          </a:xfrm>
        </p:spPr>
        <p:txBody>
          <a:bodyPr/>
          <a:lstStyle/>
          <a:p>
            <a:fld id="{219B497D-9253-4A1A-B004-ED8D9ECD991B}" type="datetime3">
              <a:rPr lang="en-US" smtClean="0">
                <a:solidFill>
                  <a:srgbClr val="16202C"/>
                </a:solidFill>
              </a:rPr>
              <a:pPr/>
              <a:t>19 June 2013</a:t>
            </a:fld>
            <a:endParaRPr lang="en-GB" dirty="0">
              <a:solidFill>
                <a:srgbClr val="16202C"/>
              </a:solidFill>
            </a:endParaRPr>
          </a:p>
        </p:txBody>
      </p:sp>
      <p:sp>
        <p:nvSpPr>
          <p:cNvPr id="4" name="Footer Placeholder 3"/>
          <p:cNvSpPr>
            <a:spLocks noGrp="1"/>
          </p:cNvSpPr>
          <p:nvPr>
            <p:ph type="ftr" sz="quarter" idx="11"/>
          </p:nvPr>
        </p:nvSpPr>
        <p:spPr/>
        <p:txBody>
          <a:bodyPr/>
          <a:lstStyle/>
          <a:p>
            <a:r>
              <a:rPr lang="en-GB" smtClean="0">
                <a:solidFill>
                  <a:srgbClr val="16202C"/>
                </a:solidFill>
              </a:rPr>
              <a:t>London Stock Exchange Group</a:t>
            </a:r>
            <a:endParaRPr lang="en-GB" dirty="0">
              <a:solidFill>
                <a:srgbClr val="16202C"/>
              </a:solidFill>
            </a:endParaRPr>
          </a:p>
        </p:txBody>
      </p:sp>
      <p:sp>
        <p:nvSpPr>
          <p:cNvPr id="5" name="Slide Number Placeholder 4"/>
          <p:cNvSpPr>
            <a:spLocks noGrp="1"/>
          </p:cNvSpPr>
          <p:nvPr>
            <p:ph type="sldNum" sz="quarter" idx="12"/>
          </p:nvPr>
        </p:nvSpPr>
        <p:spPr/>
        <p:txBody>
          <a:bodyPr/>
          <a:lstStyle/>
          <a:p>
            <a:r>
              <a:rPr lang="en-GB" smtClean="0">
                <a:solidFill>
                  <a:srgbClr val="16202C"/>
                </a:solidFill>
              </a:rPr>
              <a:t>Page </a:t>
            </a:r>
            <a:fld id="{AA13198A-D2A6-4D79-B2AB-6FDB563266BD}" type="slidenum">
              <a:rPr lang="en-GB" smtClean="0">
                <a:solidFill>
                  <a:srgbClr val="16202C"/>
                </a:solidFill>
              </a:rPr>
              <a:pPr/>
              <a:t>‹#›</a:t>
            </a:fld>
            <a:endParaRPr lang="en-GB" dirty="0">
              <a:solidFill>
                <a:srgbClr val="16202C"/>
              </a:solidFill>
            </a:endParaRPr>
          </a:p>
        </p:txBody>
      </p:sp>
    </p:spTree>
    <p:extLst>
      <p:ext uri="{BB962C8B-B14F-4D97-AF65-F5344CB8AC3E}">
        <p14:creationId xmlns="" xmlns:p14="http://schemas.microsoft.com/office/powerpoint/2010/main" val="3309392137"/>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 xmlns:p14="http://schemas.microsoft.com/office/powerpoint/2010/main" val="8992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cxnSp>
        <p:nvCxnSpPr>
          <p:cNvPr id="4" name="Straight Connector 6"/>
          <p:cNvCxnSpPr/>
          <p:nvPr userDrawn="1"/>
        </p:nvCxnSpPr>
        <p:spPr>
          <a:xfrm>
            <a:off x="468313" y="1557338"/>
            <a:ext cx="8207375" cy="0"/>
          </a:xfrm>
          <a:prstGeom prst="line">
            <a:avLst/>
          </a:prstGeom>
          <a:ln>
            <a:solidFill>
              <a:srgbClr val="C3AF7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917848"/>
            <a:ext cx="8229600" cy="710952"/>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783357"/>
            <a:ext cx="8229600" cy="4525963"/>
          </a:xfrm>
        </p:spPr>
        <p:txBody>
          <a:bodyPr/>
          <a:lstStyle>
            <a:lvl1pPr>
              <a:defRPr sz="1700"/>
            </a:lvl1pPr>
            <a:lvl2pPr>
              <a:defRPr sz="16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D6F219E-7EC0-47FB-8C99-083F775EE6B2}" type="datetimeFigureOut">
              <a:rPr lang="en-US"/>
              <a:pPr>
                <a:defRPr/>
              </a:pPr>
              <a:t>6/19/2013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CC6271-B0D4-4C6C-B554-7AB94D8BD64B}"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 xmlns:p14="http://schemas.microsoft.com/office/powerpoint/2010/main" val="89923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 xmlns:p14="http://schemas.microsoft.com/office/powerpoint/2010/main" val="89923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 xmlns:p14="http://schemas.microsoft.com/office/powerpoint/2010/main" val="89923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 xmlns:p14="http://schemas.microsoft.com/office/powerpoint/2010/main" val="899235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1871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489200" y="6354000"/>
            <a:ext cx="2133600" cy="144000"/>
          </a:xfrm>
        </p:spPr>
        <p:txBody>
          <a:bodyPr/>
          <a:lstStyle/>
          <a:p>
            <a:fld id="{219B497D-9253-4A1A-B004-ED8D9ECD991B}" type="datetime3">
              <a:rPr lang="en-US" smtClean="0">
                <a:solidFill>
                  <a:srgbClr val="16202C"/>
                </a:solidFill>
              </a:rPr>
              <a:pPr/>
              <a:t>19 June 2013</a:t>
            </a:fld>
            <a:endParaRPr lang="en-GB" dirty="0">
              <a:solidFill>
                <a:srgbClr val="16202C"/>
              </a:solidFill>
            </a:endParaRPr>
          </a:p>
        </p:txBody>
      </p:sp>
      <p:sp>
        <p:nvSpPr>
          <p:cNvPr id="4" name="Footer Placeholder 3"/>
          <p:cNvSpPr>
            <a:spLocks noGrp="1"/>
          </p:cNvSpPr>
          <p:nvPr>
            <p:ph type="ftr" sz="quarter" idx="11"/>
          </p:nvPr>
        </p:nvSpPr>
        <p:spPr/>
        <p:txBody>
          <a:bodyPr/>
          <a:lstStyle/>
          <a:p>
            <a:r>
              <a:rPr lang="en-GB" smtClean="0">
                <a:solidFill>
                  <a:srgbClr val="16202C"/>
                </a:solidFill>
              </a:rPr>
              <a:t>London Stock Exchange Group</a:t>
            </a:r>
            <a:endParaRPr lang="en-GB" dirty="0">
              <a:solidFill>
                <a:srgbClr val="16202C"/>
              </a:solidFill>
            </a:endParaRPr>
          </a:p>
        </p:txBody>
      </p:sp>
      <p:sp>
        <p:nvSpPr>
          <p:cNvPr id="5" name="Slide Number Placeholder 4"/>
          <p:cNvSpPr>
            <a:spLocks noGrp="1"/>
          </p:cNvSpPr>
          <p:nvPr>
            <p:ph type="sldNum" sz="quarter" idx="12"/>
          </p:nvPr>
        </p:nvSpPr>
        <p:spPr/>
        <p:txBody>
          <a:bodyPr/>
          <a:lstStyle/>
          <a:p>
            <a:r>
              <a:rPr lang="en-GB" smtClean="0">
                <a:solidFill>
                  <a:srgbClr val="16202C"/>
                </a:solidFill>
              </a:rPr>
              <a:t>Page </a:t>
            </a:r>
            <a:fld id="{AA13198A-D2A6-4D79-B2AB-6FDB563266BD}" type="slidenum">
              <a:rPr lang="en-GB" smtClean="0">
                <a:solidFill>
                  <a:srgbClr val="16202C"/>
                </a:solidFill>
              </a:rPr>
              <a:pPr/>
              <a:t>‹#›</a:t>
            </a:fld>
            <a:endParaRPr lang="en-GB" dirty="0">
              <a:solidFill>
                <a:srgbClr val="16202C"/>
              </a:solidFill>
            </a:endParaRPr>
          </a:p>
        </p:txBody>
      </p:sp>
    </p:spTree>
    <p:extLst>
      <p:ext uri="{BB962C8B-B14F-4D97-AF65-F5344CB8AC3E}">
        <p14:creationId xmlns="" xmlns:p14="http://schemas.microsoft.com/office/powerpoint/2010/main" val="398121718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2"/>
            <a:ext cx="7772400" cy="1362075"/>
          </a:xfrm>
        </p:spPr>
        <p:txBody>
          <a:bodyPr anchor="t"/>
          <a:lstStyle>
            <a:lvl1pPr algn="l">
              <a:defRPr sz="28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682E436-1110-4F72-92D9-9E85FBCCD007}" type="datetimeFigureOut">
              <a:rPr lang="en-US"/>
              <a:pPr>
                <a:defRPr/>
              </a:pPr>
              <a:t>6/19/2013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C79461-B6C8-496F-B893-2148EA2F74F6}"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5"/>
          <p:cNvCxnSpPr/>
          <p:nvPr userDrawn="1"/>
        </p:nvCxnSpPr>
        <p:spPr>
          <a:xfrm>
            <a:off x="468313" y="2349500"/>
            <a:ext cx="8207375" cy="0"/>
          </a:xfrm>
          <a:prstGeom prst="line">
            <a:avLst/>
          </a:prstGeom>
          <a:ln>
            <a:solidFill>
              <a:srgbClr val="C3AF7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112B73D4-D878-403E-A58E-4F8BACF1302E}" type="datetimeFigureOut">
              <a:rPr lang="en-US"/>
              <a:pPr>
                <a:defRPr/>
              </a:pPr>
              <a:t>6/19/2013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8D49F1-9ED9-4776-83F3-3F4967B37D59}"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987C612-E160-430E-8F2A-902AF602B8A9}" type="datetimeFigureOut">
              <a:rPr lang="en-US"/>
              <a:pPr>
                <a:defRPr/>
              </a:pPr>
              <a:t>6/19/2013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E02DBF5-B909-40FC-B24F-B84AE96E5A8B}"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2480B10C-D039-4352-A3D6-8C5816BDDBDD}"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EEEFEAF2-97CA-4544-9FE2-BAE4FD046716}"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668A593A-AFF6-4672-874C-1686372C6FF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9"/>
          <p:cNvSpPr>
            <a:spLocks noGrp="1" noChangeArrowheads="1"/>
          </p:cNvSpPr>
          <p:nvPr>
            <p:ph type="sldNum" sz="quarter" idx="10"/>
          </p:nvPr>
        </p:nvSpPr>
        <p:spPr>
          <a:ln/>
        </p:spPr>
        <p:txBody>
          <a:bodyPr/>
          <a:lstStyle>
            <a:lvl1pPr>
              <a:defRPr/>
            </a:lvl1pPr>
          </a:lstStyle>
          <a:p>
            <a:pPr>
              <a:defRPr/>
            </a:pPr>
            <a:fld id="{604FA3A9-885B-4D35-8123-41F9BEB20295}"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4.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5.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6.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4.xml"/><Relationship Id="rId1" Type="http://schemas.openxmlformats.org/officeDocument/2006/relationships/slideLayout" Target="../slideLayouts/slideLayout18.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5.xml"/><Relationship Id="rId1" Type="http://schemas.openxmlformats.org/officeDocument/2006/relationships/slideLayout" Target="../slideLayouts/slideLayout19.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6.xml"/><Relationship Id="rId1" Type="http://schemas.openxmlformats.org/officeDocument/2006/relationships/slideLayout" Target="../slideLayouts/slideLayout20.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7.xml"/><Relationship Id="rId1" Type="http://schemas.openxmlformats.org/officeDocument/2006/relationships/slideLayout" Target="../slideLayouts/slideLayout21.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8.xml"/><Relationship Id="rId1" Type="http://schemas.openxmlformats.org/officeDocument/2006/relationships/slideLayout" Target="../slideLayouts/slideLayout22.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19.xml"/><Relationship Id="rId1" Type="http://schemas.openxmlformats.org/officeDocument/2006/relationships/slideLayout" Target="../slideLayouts/slideLayout2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0.xml"/><Relationship Id="rId1" Type="http://schemas.openxmlformats.org/officeDocument/2006/relationships/slideLayout" Target="../slideLayouts/slideLayout24.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1.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2.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cstate="print">
            <a:lum/>
          </a:blip>
          <a:srcRect/>
          <a:stretch>
            <a:fillRect l="-3000" r="-3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709738"/>
            <a:ext cx="8229600" cy="711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ZA" smtClean="0"/>
          </a:p>
        </p:txBody>
      </p:sp>
      <p:sp>
        <p:nvSpPr>
          <p:cNvPr id="1027" name="Text Placeholder 2"/>
          <p:cNvSpPr>
            <a:spLocks noGrp="1"/>
          </p:cNvSpPr>
          <p:nvPr>
            <p:ph type="body" idx="1"/>
          </p:nvPr>
        </p:nvSpPr>
        <p:spPr bwMode="auto">
          <a:xfrm>
            <a:off x="457200" y="25654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2DC2571-F90A-49EB-83E0-593366CBBA2A}" type="datetimeFigureOut">
              <a:rPr lang="en-US"/>
              <a:pPr>
                <a:defRPr/>
              </a:pPr>
              <a:t>6/19/2013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A6724A6-7D4E-470D-BE22-45C601292A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3" r:id="rId1"/>
    <p:sldLayoutId id="2147483696" r:id="rId2"/>
    <p:sldLayoutId id="2147483682" r:id="rId3"/>
    <p:sldLayoutId id="2147483697" r:id="rId4"/>
    <p:sldLayoutId id="2147483681" r:id="rId5"/>
  </p:sldLayoutIdLst>
  <p:transition>
    <p:fade/>
  </p:transition>
  <p:timing>
    <p:tnLst>
      <p:par>
        <p:cTn id="1" dur="indefinite" restart="never" nodeType="tmRoot"/>
      </p:par>
    </p:tnLst>
  </p:timing>
  <p:txStyles>
    <p:titleStyle>
      <a:lvl1pPr algn="l" rtl="0" fontAlgn="base">
        <a:spcBef>
          <a:spcPct val="0"/>
        </a:spcBef>
        <a:spcAft>
          <a:spcPct val="0"/>
        </a:spcAft>
        <a:defRPr sz="2500" kern="1200">
          <a:solidFill>
            <a:srgbClr val="1B4581"/>
          </a:solidFill>
          <a:latin typeface="Helvetica" pitchFamily="34" charset="0"/>
          <a:ea typeface="+mj-ea"/>
          <a:cs typeface="+mj-cs"/>
        </a:defRPr>
      </a:lvl1pPr>
      <a:lvl2pPr algn="l" rtl="0" fontAlgn="base">
        <a:spcBef>
          <a:spcPct val="0"/>
        </a:spcBef>
        <a:spcAft>
          <a:spcPct val="0"/>
        </a:spcAft>
        <a:defRPr sz="2500">
          <a:solidFill>
            <a:srgbClr val="1B4581"/>
          </a:solidFill>
          <a:latin typeface="Helvetica"/>
        </a:defRPr>
      </a:lvl2pPr>
      <a:lvl3pPr algn="l" rtl="0" fontAlgn="base">
        <a:spcBef>
          <a:spcPct val="0"/>
        </a:spcBef>
        <a:spcAft>
          <a:spcPct val="0"/>
        </a:spcAft>
        <a:defRPr sz="2500">
          <a:solidFill>
            <a:srgbClr val="1B4581"/>
          </a:solidFill>
          <a:latin typeface="Helvetica"/>
        </a:defRPr>
      </a:lvl3pPr>
      <a:lvl4pPr algn="l" rtl="0" fontAlgn="base">
        <a:spcBef>
          <a:spcPct val="0"/>
        </a:spcBef>
        <a:spcAft>
          <a:spcPct val="0"/>
        </a:spcAft>
        <a:defRPr sz="2500">
          <a:solidFill>
            <a:srgbClr val="1B4581"/>
          </a:solidFill>
          <a:latin typeface="Helvetica"/>
        </a:defRPr>
      </a:lvl4pPr>
      <a:lvl5pPr algn="l" rtl="0" fontAlgn="base">
        <a:spcBef>
          <a:spcPct val="0"/>
        </a:spcBef>
        <a:spcAft>
          <a:spcPct val="0"/>
        </a:spcAft>
        <a:defRPr sz="2500">
          <a:solidFill>
            <a:srgbClr val="1B4581"/>
          </a:solidFill>
          <a:latin typeface="Helvetica"/>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80975" indent="-180975" algn="l" rtl="0" fontAlgn="base">
        <a:spcBef>
          <a:spcPct val="20000"/>
        </a:spcBef>
        <a:spcAft>
          <a:spcPct val="0"/>
        </a:spcAft>
        <a:buClr>
          <a:srgbClr val="C3AF7F"/>
        </a:buClr>
        <a:buSzPct val="90000"/>
        <a:buFont typeface="Century Gothic" pitchFamily="34" charset="0"/>
        <a:buChar char="»"/>
        <a:defRPr sz="2000" kern="1200">
          <a:solidFill>
            <a:srgbClr val="595959"/>
          </a:solidFill>
          <a:latin typeface="Helvetica" pitchFamily="34" charset="0"/>
          <a:ea typeface="+mn-ea"/>
          <a:cs typeface="+mn-cs"/>
        </a:defRPr>
      </a:lvl1pPr>
      <a:lvl2pPr marL="361950" indent="-180975" algn="l" rtl="0" fontAlgn="base">
        <a:spcBef>
          <a:spcPct val="20000"/>
        </a:spcBef>
        <a:spcAft>
          <a:spcPct val="0"/>
        </a:spcAft>
        <a:buClr>
          <a:srgbClr val="C3AF7F"/>
        </a:buClr>
        <a:buFont typeface="Arial" charset="0"/>
        <a:buChar char="•"/>
        <a:defRPr kern="1200">
          <a:solidFill>
            <a:srgbClr val="595959"/>
          </a:solidFill>
          <a:latin typeface="Helvetica" pitchFamily="34" charset="0"/>
          <a:ea typeface="+mn-ea"/>
          <a:cs typeface="+mn-cs"/>
        </a:defRPr>
      </a:lvl2pPr>
      <a:lvl3pPr marL="542925" indent="-180975" algn="l" rtl="0" fontAlgn="base">
        <a:spcBef>
          <a:spcPct val="20000"/>
        </a:spcBef>
        <a:spcAft>
          <a:spcPct val="0"/>
        </a:spcAft>
        <a:buClr>
          <a:srgbClr val="C3AF7F"/>
        </a:buClr>
        <a:buFont typeface="Arial" charset="0"/>
        <a:buChar char="•"/>
        <a:defRPr sz="1500" kern="1200">
          <a:solidFill>
            <a:srgbClr val="595959"/>
          </a:solidFill>
          <a:latin typeface="Helvetica" pitchFamily="34" charset="0"/>
          <a:ea typeface="+mn-ea"/>
          <a:cs typeface="+mn-cs"/>
        </a:defRPr>
      </a:lvl3pPr>
      <a:lvl4pPr marL="809625" indent="-266700" algn="l" rtl="0" fontAlgn="base">
        <a:spcBef>
          <a:spcPct val="20000"/>
        </a:spcBef>
        <a:spcAft>
          <a:spcPct val="0"/>
        </a:spcAft>
        <a:buClr>
          <a:srgbClr val="C3AF7F"/>
        </a:buClr>
        <a:buFont typeface="Arial" charset="0"/>
        <a:buChar char="–"/>
        <a:defRPr sz="1500" kern="1200">
          <a:solidFill>
            <a:srgbClr val="595959"/>
          </a:solidFill>
          <a:latin typeface="Helvetica" pitchFamily="34" charset="0"/>
          <a:ea typeface="+mn-ea"/>
          <a:cs typeface="+mn-cs"/>
        </a:defRPr>
      </a:lvl4pPr>
      <a:lvl5pPr marL="990600" indent="-180975" algn="l" rtl="0" fontAlgn="base">
        <a:spcBef>
          <a:spcPct val="20000"/>
        </a:spcBef>
        <a:spcAft>
          <a:spcPct val="0"/>
        </a:spcAft>
        <a:buClr>
          <a:srgbClr val="C3AF7F"/>
        </a:buClr>
        <a:buFont typeface="Arial" charset="0"/>
        <a:buChar char="»"/>
        <a:defRPr sz="1500" kern="1200">
          <a:solidFill>
            <a:srgbClr val="595959"/>
          </a:solidFill>
          <a:latin typeface="Helvetic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23555"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1D06AF68-0D96-4A0E-85BF-0183C7FD099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2"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25603"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5E46142D-F58E-4A29-90E4-B9C4ACACF7C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3"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27651"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C5F8DF82-59BE-4FC1-8BF0-AAD903C1628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4"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29699"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9629078E-0D6C-4BF7-8C0A-53C6383942F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699"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01"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03"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05"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07"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09"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7171"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D7E87804-9A1D-4B31-868B-2B3D83C8CB04}"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11"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661535"/>
            <a:ext cx="5940000" cy="461665"/>
          </a:xfrm>
          <a:prstGeom prst="rect">
            <a:avLst/>
          </a:prstGeom>
        </p:spPr>
        <p:txBody>
          <a:bodyPr vert="horz" lIns="0" tIns="0" rIns="0" bIns="0" rtlCol="0" anchor="b" anchorCtr="0">
            <a:spAutoFit/>
          </a:bodyPr>
          <a:lstStyle/>
          <a:p>
            <a:r>
              <a:rPr lang="en-US" smtClean="0"/>
              <a:t>Click to edit Master title style</a:t>
            </a:r>
            <a:endParaRPr lang="en-GB" dirty="0"/>
          </a:p>
        </p:txBody>
      </p:sp>
      <p:sp>
        <p:nvSpPr>
          <p:cNvPr id="3" name="Text Placeholder 2"/>
          <p:cNvSpPr>
            <a:spLocks noGrp="1"/>
          </p:cNvSpPr>
          <p:nvPr>
            <p:ph type="body" idx="1"/>
          </p:nvPr>
        </p:nvSpPr>
        <p:spPr>
          <a:xfrm>
            <a:off x="540000" y="1600199"/>
            <a:ext cx="6624000" cy="40680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2489200" y="6354000"/>
            <a:ext cx="2133600" cy="144000"/>
          </a:xfrm>
          <a:prstGeom prst="rect">
            <a:avLst/>
          </a:prstGeom>
        </p:spPr>
        <p:txBody>
          <a:bodyPr vert="horz" lIns="0" tIns="0" rIns="0" bIns="0" rtlCol="0" anchor="ctr"/>
          <a:lstStyle>
            <a:lvl1pPr algn="l">
              <a:defRPr sz="1000" baseline="0">
                <a:solidFill>
                  <a:schemeClr val="tx1"/>
                </a:solidFill>
              </a:defRPr>
            </a:lvl1pPr>
          </a:lstStyle>
          <a:p>
            <a:pPr fontAlgn="auto">
              <a:spcBef>
                <a:spcPts val="0"/>
              </a:spcBef>
              <a:spcAft>
                <a:spcPts val="0"/>
              </a:spcAft>
            </a:pPr>
            <a:fld id="{219B497D-9253-4A1A-B004-ED8D9ECD991B}" type="datetime3">
              <a:rPr lang="en-US" smtClean="0">
                <a:solidFill>
                  <a:srgbClr val="16202C"/>
                </a:solidFill>
                <a:latin typeface="Arial"/>
                <a:cs typeface="+mn-cs"/>
              </a:rPr>
              <a:pPr fontAlgn="auto">
                <a:spcBef>
                  <a:spcPts val="0"/>
                </a:spcBef>
                <a:spcAft>
                  <a:spcPts val="0"/>
                </a:spcAft>
              </a:pPr>
              <a:t>19 June 2013</a:t>
            </a:fld>
            <a:endParaRPr lang="en-GB" dirty="0">
              <a:solidFill>
                <a:srgbClr val="16202C"/>
              </a:solidFill>
              <a:latin typeface="Arial"/>
              <a:cs typeface="+mn-cs"/>
            </a:endParaRPr>
          </a:p>
        </p:txBody>
      </p:sp>
      <p:sp>
        <p:nvSpPr>
          <p:cNvPr id="5" name="Footer Placeholder 4"/>
          <p:cNvSpPr>
            <a:spLocks noGrp="1"/>
          </p:cNvSpPr>
          <p:nvPr>
            <p:ph type="ftr" sz="quarter" idx="3"/>
          </p:nvPr>
        </p:nvSpPr>
        <p:spPr>
          <a:xfrm>
            <a:off x="540000" y="6354000"/>
            <a:ext cx="1944000" cy="144000"/>
          </a:xfrm>
          <a:prstGeom prst="rect">
            <a:avLst/>
          </a:prstGeom>
        </p:spPr>
        <p:txBody>
          <a:bodyPr vert="horz" lIns="0" tIns="0" rIns="0" bIns="0" rtlCol="0" anchor="ctr"/>
          <a:lstStyle>
            <a:lvl1pPr algn="l">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London Stock Exchange Group</a:t>
            </a:r>
            <a:endParaRPr lang="en-GB" dirty="0">
              <a:solidFill>
                <a:srgbClr val="16202C"/>
              </a:solidFill>
              <a:latin typeface="Arial"/>
              <a:cs typeface="+mn-cs"/>
            </a:endParaRPr>
          </a:p>
        </p:txBody>
      </p:sp>
      <p:sp>
        <p:nvSpPr>
          <p:cNvPr id="6" name="Slide Number Placeholder 5"/>
          <p:cNvSpPr>
            <a:spLocks noGrp="1"/>
          </p:cNvSpPr>
          <p:nvPr>
            <p:ph type="sldNum" sz="quarter" idx="4"/>
          </p:nvPr>
        </p:nvSpPr>
        <p:spPr>
          <a:xfrm>
            <a:off x="7884000" y="6354000"/>
            <a:ext cx="720000" cy="144000"/>
          </a:xfrm>
          <a:prstGeom prst="rect">
            <a:avLst/>
          </a:prstGeom>
        </p:spPr>
        <p:txBody>
          <a:bodyPr vert="horz" lIns="0" tIns="0" rIns="0" bIns="0" rtlCol="0" anchor="ctr"/>
          <a:lstStyle>
            <a:lvl1pPr algn="r">
              <a:defRPr sz="1000" b="1" baseline="0">
                <a:solidFill>
                  <a:schemeClr val="tx1"/>
                </a:solidFill>
              </a:defRPr>
            </a:lvl1pPr>
          </a:lstStyle>
          <a:p>
            <a:pPr fontAlgn="auto">
              <a:spcBef>
                <a:spcPts val="0"/>
              </a:spcBef>
              <a:spcAft>
                <a:spcPts val="0"/>
              </a:spcAft>
            </a:pPr>
            <a:r>
              <a:rPr lang="en-GB" smtClean="0">
                <a:solidFill>
                  <a:srgbClr val="16202C"/>
                </a:solidFill>
                <a:latin typeface="Arial"/>
                <a:cs typeface="+mn-cs"/>
              </a:rPr>
              <a:t>Page </a:t>
            </a:r>
            <a:fld id="{AA13198A-D2A6-4D79-B2AB-6FDB563266BD}" type="slidenum">
              <a:rPr lang="en-GB" smtClean="0">
                <a:solidFill>
                  <a:srgbClr val="16202C"/>
                </a:solidFill>
                <a:latin typeface="Arial"/>
                <a:cs typeface="+mn-cs"/>
              </a:rPr>
              <a:pPr fontAlgn="auto">
                <a:spcBef>
                  <a:spcPts val="0"/>
                </a:spcBef>
                <a:spcAft>
                  <a:spcPts val="0"/>
                </a:spcAft>
              </a:pPr>
              <a:t>‹#›</a:t>
            </a:fld>
            <a:endParaRPr lang="en-GB" dirty="0">
              <a:solidFill>
                <a:srgbClr val="16202C"/>
              </a:solidFill>
              <a:latin typeface="Arial"/>
              <a:cs typeface="+mn-cs"/>
            </a:endParaRPr>
          </a:p>
        </p:txBody>
      </p:sp>
      <p:pic>
        <p:nvPicPr>
          <p:cNvPr id="7" name="Picture 2" descr="C:\Projects\London Stock Exchange\LSEG_LOGO_RGBSTA_LU_GWB.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58000" y="360000"/>
            <a:ext cx="1746000" cy="46288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p:cNvSpPr/>
          <p:nvPr/>
        </p:nvSpPr>
        <p:spPr>
          <a:xfrm>
            <a:off x="180000" y="1224000"/>
            <a:ext cx="8784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
        <p:nvSpPr>
          <p:cNvPr id="12" name="Rectangle 11"/>
          <p:cNvSpPr/>
          <p:nvPr/>
        </p:nvSpPr>
        <p:spPr>
          <a:xfrm>
            <a:off x="180000" y="6228000"/>
            <a:ext cx="8784000" cy="36000"/>
          </a:xfrm>
          <a:prstGeom prst="rect">
            <a:avLst/>
          </a:prstGeom>
          <a:solidFill>
            <a:srgbClr val="162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spTree>
    <p:extLst>
      <p:ext uri="{BB962C8B-B14F-4D97-AF65-F5344CB8AC3E}">
        <p14:creationId xmlns="" xmlns:p14="http://schemas.microsoft.com/office/powerpoint/2010/main" val="3102421363"/>
      </p:ext>
    </p:extLst>
  </p:cSld>
  <p:clrMap bg1="lt1" tx1="dk1" bg2="lt2" tx2="dk2" accent1="accent1" accent2="accent2" accent3="accent3" accent4="accent4" accent5="accent5" accent6="accent6" hlink="hlink" folHlink="folHlink"/>
  <p:sldLayoutIdLst>
    <p:sldLayoutId id="2147483713" r:id="rId1"/>
  </p:sldLayoutIdLst>
  <p:hf hdr="0"/>
  <p:txStyles>
    <p:titleStyle>
      <a:lvl1pPr algn="l" defTabSz="914400" rtl="0" eaLnBrk="1" latinLnBrk="0" hangingPunct="1">
        <a:spcBef>
          <a:spcPct val="0"/>
        </a:spcBef>
        <a:buNone/>
        <a:defRPr sz="3000" b="1" i="0" kern="1200" baseline="0">
          <a:solidFill>
            <a:schemeClr val="tx1"/>
          </a:solidFill>
          <a:latin typeface="+mj-lt"/>
          <a:ea typeface="+mj-ea"/>
          <a:cs typeface="+mj-cs"/>
        </a:defRPr>
      </a:lvl1pPr>
    </p:titleStyle>
    <p:body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9219"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80B74561-3DD4-4BBC-AFD9-6B0559468A0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5"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1267"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CE756055-50BE-4DC0-8015-E8B3BC1E565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6"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3315"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7DE4A2DB-DCCB-4585-997F-37B2B84B6F60}"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7"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5363"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02F7E2C0-41BD-442D-BF40-63A7F7F142B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8"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7411"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BDCA9776-B0DF-4E33-8C77-CB0A974214D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9"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9459"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C7EBB473-3E71-4888-8B94-F2B55B16319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469900" y="511175"/>
            <a:ext cx="8247063" cy="63658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21507" name="Rectangle 3"/>
          <p:cNvSpPr>
            <a:spLocks noGrp="1" noChangeArrowheads="1"/>
          </p:cNvSpPr>
          <p:nvPr>
            <p:ph type="body" idx="1"/>
          </p:nvPr>
        </p:nvSpPr>
        <p:spPr bwMode="auto">
          <a:xfrm>
            <a:off x="477838" y="1277938"/>
            <a:ext cx="8239125" cy="49958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4252" name="Line 12"/>
          <p:cNvSpPr>
            <a:spLocks noChangeShapeType="1"/>
          </p:cNvSpPr>
          <p:nvPr/>
        </p:nvSpPr>
        <p:spPr bwMode="auto">
          <a:xfrm>
            <a:off x="466725" y="392113"/>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53" name="Line 13"/>
          <p:cNvSpPr>
            <a:spLocks noChangeShapeType="1"/>
          </p:cNvSpPr>
          <p:nvPr/>
        </p:nvSpPr>
        <p:spPr bwMode="auto">
          <a:xfrm>
            <a:off x="466725" y="6324600"/>
            <a:ext cx="8243888" cy="0"/>
          </a:xfrm>
          <a:prstGeom prst="line">
            <a:avLst/>
          </a:prstGeom>
          <a:noFill/>
          <a:ln w="19050">
            <a:solidFill>
              <a:srgbClr val="003481"/>
            </a:solidFill>
            <a:round/>
            <a:headEnd/>
            <a:tailEnd/>
          </a:ln>
          <a:effectLst/>
          <a:extLst>
            <a:ext uri="{909E8E84-426E-40DD-AFC4-6F175D3DCCD1}"/>
            <a:ext uri="{AF507438-7753-43E0-B8FC-AC1667EBCBE1}"/>
          </a:extLst>
        </p:spPr>
        <p:txBody>
          <a:bodyPr wrap="none" anchor="ctr"/>
          <a:lstStyle/>
          <a:p>
            <a:pPr>
              <a:spcBef>
                <a:spcPct val="50000"/>
              </a:spcBef>
              <a:buSzPct val="135000"/>
              <a:buFontTx/>
              <a:buChar char="•"/>
              <a:defRPr/>
            </a:pPr>
            <a:endParaRPr lang="en-GB" b="1">
              <a:solidFill>
                <a:srgbClr val="003481"/>
              </a:solidFill>
            </a:endParaRPr>
          </a:p>
        </p:txBody>
      </p:sp>
      <p:sp>
        <p:nvSpPr>
          <p:cNvPr id="394279" name="Rectangle 39"/>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Bef>
                <a:spcPct val="0"/>
              </a:spcBef>
              <a:buSzTx/>
              <a:buFontTx/>
              <a:buNone/>
              <a:defRPr sz="1000" b="0">
                <a:solidFill>
                  <a:srgbClr val="000000"/>
                </a:solidFill>
                <a:cs typeface="+mn-cs"/>
              </a:defRPr>
            </a:lvl1pPr>
          </a:lstStyle>
          <a:p>
            <a:pPr>
              <a:defRPr/>
            </a:pPr>
            <a:fld id="{58A6EE92-19D0-45F2-8D48-001A3860957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rtl="0" eaLnBrk="0" fontAlgn="base" hangingPunct="0">
        <a:lnSpc>
          <a:spcPct val="90000"/>
        </a:lnSpc>
        <a:spcBef>
          <a:spcPct val="0"/>
        </a:spcBef>
        <a:spcAft>
          <a:spcPct val="0"/>
        </a:spcAft>
        <a:defRPr sz="2200" b="1">
          <a:solidFill>
            <a:schemeClr val="tx2"/>
          </a:solidFill>
          <a:latin typeface="+mj-lt"/>
          <a:ea typeface="+mj-ea"/>
          <a:cs typeface="+mj-cs"/>
        </a:defRPr>
      </a:lvl1pPr>
      <a:lvl2pPr algn="l" rtl="0" eaLnBrk="0" fontAlgn="base" hangingPunct="0">
        <a:lnSpc>
          <a:spcPct val="90000"/>
        </a:lnSpc>
        <a:spcBef>
          <a:spcPct val="0"/>
        </a:spcBef>
        <a:spcAft>
          <a:spcPct val="0"/>
        </a:spcAft>
        <a:defRPr sz="2200" b="1">
          <a:solidFill>
            <a:schemeClr val="tx2"/>
          </a:solidFill>
          <a:latin typeface="Arial" charset="0"/>
        </a:defRPr>
      </a:lvl2pPr>
      <a:lvl3pPr algn="l" rtl="0" eaLnBrk="0" fontAlgn="base" hangingPunct="0">
        <a:lnSpc>
          <a:spcPct val="90000"/>
        </a:lnSpc>
        <a:spcBef>
          <a:spcPct val="0"/>
        </a:spcBef>
        <a:spcAft>
          <a:spcPct val="0"/>
        </a:spcAft>
        <a:defRPr sz="2200" b="1">
          <a:solidFill>
            <a:schemeClr val="tx2"/>
          </a:solidFill>
          <a:latin typeface="Arial" charset="0"/>
        </a:defRPr>
      </a:lvl3pPr>
      <a:lvl4pPr algn="l" rtl="0" eaLnBrk="0" fontAlgn="base" hangingPunct="0">
        <a:lnSpc>
          <a:spcPct val="90000"/>
        </a:lnSpc>
        <a:spcBef>
          <a:spcPct val="0"/>
        </a:spcBef>
        <a:spcAft>
          <a:spcPct val="0"/>
        </a:spcAft>
        <a:defRPr sz="2200" b="1">
          <a:solidFill>
            <a:schemeClr val="tx2"/>
          </a:solidFill>
          <a:latin typeface="Arial" charset="0"/>
        </a:defRPr>
      </a:lvl4pPr>
      <a:lvl5pPr algn="l" rtl="0" eaLnBrk="0" fontAlgn="base" hangingPunct="0">
        <a:lnSpc>
          <a:spcPct val="90000"/>
        </a:lnSpc>
        <a:spcBef>
          <a:spcPct val="0"/>
        </a:spcBef>
        <a:spcAft>
          <a:spcPct val="0"/>
        </a:spcAft>
        <a:defRPr sz="2200" b="1">
          <a:solidFill>
            <a:schemeClr val="tx2"/>
          </a:solidFill>
          <a:latin typeface="Arial" charset="0"/>
        </a:defRPr>
      </a:lvl5pPr>
      <a:lvl6pPr marL="457200" algn="l" rtl="0" fontAlgn="base">
        <a:lnSpc>
          <a:spcPct val="90000"/>
        </a:lnSpc>
        <a:spcBef>
          <a:spcPct val="0"/>
        </a:spcBef>
        <a:spcAft>
          <a:spcPct val="0"/>
        </a:spcAft>
        <a:defRPr sz="2200" b="1">
          <a:solidFill>
            <a:schemeClr val="tx2"/>
          </a:solidFill>
          <a:latin typeface="Arial" charset="0"/>
        </a:defRPr>
      </a:lvl6pPr>
      <a:lvl7pPr marL="914400" algn="l" rtl="0" fontAlgn="base">
        <a:lnSpc>
          <a:spcPct val="90000"/>
        </a:lnSpc>
        <a:spcBef>
          <a:spcPct val="0"/>
        </a:spcBef>
        <a:spcAft>
          <a:spcPct val="0"/>
        </a:spcAft>
        <a:defRPr sz="2200" b="1">
          <a:solidFill>
            <a:schemeClr val="tx2"/>
          </a:solidFill>
          <a:latin typeface="Arial" charset="0"/>
        </a:defRPr>
      </a:lvl7pPr>
      <a:lvl8pPr marL="1371600" algn="l" rtl="0" fontAlgn="base">
        <a:lnSpc>
          <a:spcPct val="90000"/>
        </a:lnSpc>
        <a:spcBef>
          <a:spcPct val="0"/>
        </a:spcBef>
        <a:spcAft>
          <a:spcPct val="0"/>
        </a:spcAft>
        <a:defRPr sz="2200" b="1">
          <a:solidFill>
            <a:schemeClr val="tx2"/>
          </a:solidFill>
          <a:latin typeface="Arial" charset="0"/>
        </a:defRPr>
      </a:lvl8pPr>
      <a:lvl9pPr marL="1828800" algn="l" rtl="0" fontAlgn="base">
        <a:lnSpc>
          <a:spcPct val="90000"/>
        </a:lnSpc>
        <a:spcBef>
          <a:spcPct val="0"/>
        </a:spcBef>
        <a:spcAft>
          <a:spcPct val="0"/>
        </a:spcAft>
        <a:defRPr sz="2200" b="1">
          <a:solidFill>
            <a:schemeClr val="tx2"/>
          </a:solidFill>
          <a:latin typeface="Arial" charset="0"/>
        </a:defRPr>
      </a:lvl9pPr>
    </p:titleStyle>
    <p:bodyStyle>
      <a:lvl1pPr marL="182563" indent="-182563" algn="l" rtl="0" eaLnBrk="0" fontAlgn="base" hangingPunct="0">
        <a:spcBef>
          <a:spcPct val="50000"/>
        </a:spcBef>
        <a:spcAft>
          <a:spcPct val="0"/>
        </a:spcAft>
        <a:buChar char="•"/>
        <a:defRPr sz="1600">
          <a:solidFill>
            <a:schemeClr val="tx2"/>
          </a:solidFill>
          <a:latin typeface="+mn-lt"/>
          <a:ea typeface="+mn-ea"/>
          <a:cs typeface="+mn-cs"/>
        </a:defRPr>
      </a:lvl1pPr>
      <a:lvl2pPr marL="628650" indent="-185738" algn="l" rtl="0" eaLnBrk="0" fontAlgn="base" hangingPunct="0">
        <a:spcBef>
          <a:spcPct val="30000"/>
        </a:spcBef>
        <a:spcAft>
          <a:spcPct val="0"/>
        </a:spcAft>
        <a:buSzPct val="120000"/>
        <a:buChar char="•"/>
        <a:defRPr sz="1300">
          <a:solidFill>
            <a:schemeClr val="tx2"/>
          </a:solidFill>
          <a:latin typeface="+mn-lt"/>
        </a:defRPr>
      </a:lvl2pPr>
      <a:lvl3pPr marL="982663" indent="-174625" algn="l" rtl="0" eaLnBrk="0" fontAlgn="base" hangingPunct="0">
        <a:spcBef>
          <a:spcPct val="20000"/>
        </a:spcBef>
        <a:spcAft>
          <a:spcPct val="0"/>
        </a:spcAft>
        <a:buChar char="–"/>
        <a:defRPr sz="1300">
          <a:solidFill>
            <a:schemeClr val="tx2"/>
          </a:solidFill>
          <a:latin typeface="+mn-lt"/>
        </a:defRPr>
      </a:lvl3pPr>
      <a:lvl4pPr marL="1349375" indent="-187325" algn="l" rtl="0" eaLnBrk="0" fontAlgn="base" hangingPunct="0">
        <a:spcBef>
          <a:spcPct val="20000"/>
        </a:spcBef>
        <a:spcAft>
          <a:spcPct val="0"/>
        </a:spcAft>
        <a:buChar char="–"/>
        <a:defRPr sz="1300">
          <a:solidFill>
            <a:schemeClr val="tx2"/>
          </a:solidFill>
          <a:latin typeface="+mn-lt"/>
        </a:defRPr>
      </a:lvl4pPr>
      <a:lvl5pPr marL="1703388" indent="-174625" algn="l" rtl="0" eaLnBrk="0" fontAlgn="base" hangingPunct="0">
        <a:spcBef>
          <a:spcPct val="20000"/>
        </a:spcBef>
        <a:spcAft>
          <a:spcPct val="0"/>
        </a:spcAft>
        <a:buChar char="–"/>
        <a:defRPr sz="1300">
          <a:solidFill>
            <a:schemeClr val="tx2"/>
          </a:solidFill>
          <a:latin typeface="+mn-lt"/>
        </a:defRPr>
      </a:lvl5pPr>
      <a:lvl6pPr marL="2160588" indent="-174625" algn="l" rtl="0" fontAlgn="base">
        <a:spcBef>
          <a:spcPct val="20000"/>
        </a:spcBef>
        <a:spcAft>
          <a:spcPct val="0"/>
        </a:spcAft>
        <a:buChar char="–"/>
        <a:defRPr sz="1300">
          <a:solidFill>
            <a:schemeClr val="tx2"/>
          </a:solidFill>
          <a:latin typeface="+mn-lt"/>
        </a:defRPr>
      </a:lvl6pPr>
      <a:lvl7pPr marL="2617788" indent="-174625" algn="l" rtl="0" fontAlgn="base">
        <a:spcBef>
          <a:spcPct val="20000"/>
        </a:spcBef>
        <a:spcAft>
          <a:spcPct val="0"/>
        </a:spcAft>
        <a:buChar char="–"/>
        <a:defRPr sz="1300">
          <a:solidFill>
            <a:schemeClr val="tx2"/>
          </a:solidFill>
          <a:latin typeface="+mn-lt"/>
        </a:defRPr>
      </a:lvl7pPr>
      <a:lvl8pPr marL="3074988" indent="-174625" algn="l" rtl="0" fontAlgn="base">
        <a:spcBef>
          <a:spcPct val="20000"/>
        </a:spcBef>
        <a:spcAft>
          <a:spcPct val="0"/>
        </a:spcAft>
        <a:buChar char="–"/>
        <a:defRPr sz="1300">
          <a:solidFill>
            <a:schemeClr val="tx2"/>
          </a:solidFill>
          <a:latin typeface="+mn-lt"/>
        </a:defRPr>
      </a:lvl8pPr>
      <a:lvl9pPr marL="3532188" indent="-174625" algn="l" rtl="0" fontAlgn="base">
        <a:spcBef>
          <a:spcPct val="20000"/>
        </a:spcBef>
        <a:spcAft>
          <a:spcPct val="0"/>
        </a:spcAft>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14.png"/><Relationship Id="rId4" Type="http://schemas.openxmlformats.org/officeDocument/2006/relationships/image" Target="../media/image13.gi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11188" y="3213100"/>
            <a:ext cx="7993062" cy="576263"/>
          </a:xfrm>
        </p:spPr>
        <p:txBody>
          <a:bodyPr/>
          <a:lstStyle/>
          <a:p>
            <a:pPr algn="r">
              <a:defRPr/>
            </a:pPr>
            <a:r>
              <a:rPr lang="en-US" sz="2800" dirty="0" smtClean="0">
                <a:latin typeface="+mn-lt"/>
              </a:rPr>
              <a:t>TARGET2-Securities (T2S) is coming, get ready!</a:t>
            </a:r>
          </a:p>
        </p:txBody>
      </p:sp>
      <p:sp>
        <p:nvSpPr>
          <p:cNvPr id="3" name="Subtitle 2"/>
          <p:cNvSpPr>
            <a:spLocks noGrp="1"/>
          </p:cNvSpPr>
          <p:nvPr>
            <p:ph type="subTitle" idx="1"/>
          </p:nvPr>
        </p:nvSpPr>
        <p:spPr>
          <a:xfrm>
            <a:off x="3276600" y="3789363"/>
            <a:ext cx="5327650" cy="287337"/>
          </a:xfrm>
        </p:spPr>
        <p:txBody>
          <a:bodyPr rtlCol="0">
            <a:noAutofit/>
          </a:bodyPr>
          <a:lstStyle/>
          <a:p>
            <a:pPr algn="r" fontAlgn="auto">
              <a:spcAft>
                <a:spcPts val="0"/>
              </a:spcAft>
              <a:defRPr/>
            </a:pPr>
            <a:r>
              <a:rPr lang="en-US" sz="1600" dirty="0" smtClean="0">
                <a:solidFill>
                  <a:schemeClr val="tx1">
                    <a:lumMod val="50000"/>
                    <a:lumOff val="50000"/>
                  </a:schemeClr>
                </a:solidFill>
                <a:cs typeface="Arial" pitchFamily="34" charset="0"/>
              </a:rPr>
              <a:t>Thursday, </a:t>
            </a:r>
            <a:r>
              <a:rPr lang="en-US" sz="1800" dirty="0" smtClean="0">
                <a:solidFill>
                  <a:schemeClr val="tx1">
                    <a:lumMod val="50000"/>
                    <a:lumOff val="50000"/>
                  </a:schemeClr>
                </a:solidFill>
                <a:cs typeface="Arial" pitchFamily="34" charset="0"/>
              </a:rPr>
              <a:t>20</a:t>
            </a:r>
            <a:r>
              <a:rPr lang="en-US" sz="1600" dirty="0" smtClean="0">
                <a:solidFill>
                  <a:schemeClr val="tx1">
                    <a:lumMod val="50000"/>
                    <a:lumOff val="50000"/>
                  </a:schemeClr>
                </a:solidFill>
                <a:cs typeface="Arial" pitchFamily="34" charset="0"/>
              </a:rPr>
              <a:t> June 2013</a:t>
            </a:r>
            <a:endParaRPr lang="en-US" sz="1600" dirty="0">
              <a:solidFill>
                <a:schemeClr val="tx1">
                  <a:lumMod val="50000"/>
                  <a:lumOff val="50000"/>
                </a:schemeClr>
              </a:solidFill>
              <a:cs typeface="Arial" pitchFamily="34" charset="0"/>
            </a:endParaRPr>
          </a:p>
        </p:txBody>
      </p:sp>
      <p:sp>
        <p:nvSpPr>
          <p:cNvPr id="4" name="Subtitle 2"/>
          <p:cNvSpPr txBox="1">
            <a:spLocks/>
          </p:cNvSpPr>
          <p:nvPr/>
        </p:nvSpPr>
        <p:spPr bwMode="auto">
          <a:xfrm>
            <a:off x="3276600" y="4005263"/>
            <a:ext cx="5327650" cy="288925"/>
          </a:xfrm>
          <a:prstGeom prst="rect">
            <a:avLst/>
          </a:prstGeom>
          <a:noFill/>
          <a:ln>
            <a:noFill/>
          </a:ln>
          <a:extLst>
            <a:ext uri="{909E8E84-426E-40DD-AFC4-6F175D3DCCD1}"/>
            <a:ext uri="{91240B29-F687-4F45-9708-019B960494DF}"/>
          </a:extLst>
        </p:spPr>
        <p:txBody>
          <a:bodyPr>
            <a:normAutofit fontScale="92500" lnSpcReduction="20000"/>
          </a:bodyPr>
          <a:lstStyle/>
          <a:p>
            <a:pPr algn="r" fontAlgn="auto">
              <a:spcBef>
                <a:spcPct val="20000"/>
              </a:spcBef>
              <a:spcAft>
                <a:spcPts val="0"/>
              </a:spcAft>
              <a:buClr>
                <a:srgbClr val="C3AF7F"/>
              </a:buClr>
              <a:buSzPct val="90000"/>
              <a:buFont typeface="Arial" pitchFamily="34" charset="0"/>
              <a:buNone/>
              <a:defRPr/>
            </a:pPr>
            <a:endParaRPr lang="en-US" sz="1600" dirty="0">
              <a:solidFill>
                <a:schemeClr val="tx1">
                  <a:lumMod val="50000"/>
                  <a:lumOff val="50000"/>
                </a:schemeClr>
              </a:solidFill>
              <a:latin typeface="+mn-lt"/>
              <a:cs typeface="Arial" pitchFamily="34" charset="0"/>
            </a:endParaRPr>
          </a:p>
        </p:txBody>
      </p:sp>
      <p:pic>
        <p:nvPicPr>
          <p:cNvPr id="33797" name="Picture 5"/>
          <p:cNvPicPr>
            <a:picLocks noChangeAspect="1" noChangeArrowheads="1"/>
          </p:cNvPicPr>
          <p:nvPr/>
        </p:nvPicPr>
        <p:blipFill>
          <a:blip r:embed="rId3" cstate="print"/>
          <a:srcRect/>
          <a:stretch>
            <a:fillRect/>
          </a:stretch>
        </p:blipFill>
        <p:spPr bwMode="auto">
          <a:xfrm>
            <a:off x="639763" y="5734050"/>
            <a:ext cx="2220912" cy="579438"/>
          </a:xfrm>
          <a:prstGeom prst="rect">
            <a:avLst/>
          </a:prstGeom>
          <a:noFill/>
          <a:ln w="9525">
            <a:noFill/>
            <a:miter lim="800000"/>
            <a:headEnd/>
            <a:tailEnd/>
          </a:ln>
        </p:spPr>
      </p:pic>
      <p:sp>
        <p:nvSpPr>
          <p:cNvPr id="9" name="Rectangle 8"/>
          <p:cNvSpPr/>
          <p:nvPr/>
        </p:nvSpPr>
        <p:spPr>
          <a:xfrm>
            <a:off x="539750" y="5373688"/>
            <a:ext cx="990600" cy="307975"/>
          </a:xfrm>
          <a:prstGeom prst="rect">
            <a:avLst/>
          </a:prstGeom>
        </p:spPr>
        <p:txBody>
          <a:bodyPr wrap="none">
            <a:spAutoFit/>
          </a:bodyPr>
          <a:lstStyle/>
          <a:p>
            <a:pPr>
              <a:defRPr/>
            </a:pPr>
            <a:r>
              <a:rPr lang="en-US" sz="1400" dirty="0">
                <a:solidFill>
                  <a:schemeClr val="tx1">
                    <a:lumMod val="50000"/>
                    <a:lumOff val="50000"/>
                  </a:schemeClr>
                </a:solidFill>
                <a:cs typeface="Arial" pitchFamily="34" charset="0"/>
              </a:rPr>
              <a:t>Hosted by</a:t>
            </a:r>
            <a:endParaRPr lang="en-GB" sz="1400" dirty="0">
              <a:cs typeface="+mn-cs"/>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GB" sz="2400" smtClean="0"/>
              <a:t>CSD Regulation	</a:t>
            </a:r>
            <a:endParaRPr lang="en-GB" sz="1600" smtClean="0"/>
          </a:p>
        </p:txBody>
      </p:sp>
      <p:sp>
        <p:nvSpPr>
          <p:cNvPr id="47106" name="Content Placeholder 2"/>
          <p:cNvSpPr>
            <a:spLocks noGrp="1"/>
          </p:cNvSpPr>
          <p:nvPr>
            <p:ph idx="1"/>
          </p:nvPr>
        </p:nvSpPr>
        <p:spPr>
          <a:xfrm>
            <a:off x="504825" y="1335088"/>
            <a:ext cx="8239125" cy="4710112"/>
          </a:xfrm>
        </p:spPr>
        <p:txBody>
          <a:bodyPr/>
          <a:lstStyle/>
          <a:p>
            <a:pPr marL="0" indent="0" eaLnBrk="1" hangingPunct="1">
              <a:buFontTx/>
              <a:buNone/>
            </a:pPr>
            <a:r>
              <a:rPr lang="en-GB" smtClean="0"/>
              <a:t>CSD Regulation is legislation written by the European Commission, with MEP Kay Swinburne acting as rapporteur</a:t>
            </a:r>
          </a:p>
          <a:p>
            <a:pPr marL="0" indent="0" eaLnBrk="1" hangingPunct="1">
              <a:buFontTx/>
              <a:buNone/>
            </a:pPr>
            <a:endParaRPr lang="en-GB" sz="1400" smtClean="0"/>
          </a:p>
          <a:p>
            <a:pPr marL="0" indent="0" eaLnBrk="1" hangingPunct="1">
              <a:buFontTx/>
              <a:buNone/>
            </a:pPr>
            <a:r>
              <a:rPr lang="en-GB" smtClean="0"/>
              <a:t>Designed to harmonise key aspects of settlement: notably actors, cycles and discipline</a:t>
            </a:r>
          </a:p>
          <a:p>
            <a:pPr marL="0" indent="0" eaLnBrk="1" hangingPunct="1">
              <a:buFontTx/>
              <a:buNone/>
            </a:pPr>
            <a:endParaRPr lang="en-GB" sz="1400" smtClean="0"/>
          </a:p>
          <a:p>
            <a:pPr marL="0" indent="0" eaLnBrk="1" hangingPunct="1">
              <a:buFontTx/>
              <a:buNone/>
            </a:pPr>
            <a:r>
              <a:rPr lang="en-GB" smtClean="0"/>
              <a:t>CSDR should work in harmony with T2S to increase the stability of European markets</a:t>
            </a:r>
          </a:p>
          <a:p>
            <a:pPr marL="0" indent="0" eaLnBrk="1" hangingPunct="1">
              <a:buFontTx/>
              <a:buNone/>
            </a:pPr>
            <a:endParaRPr lang="en-GB" sz="1400" smtClean="0"/>
          </a:p>
          <a:p>
            <a:pPr marL="0" indent="0" eaLnBrk="1" hangingPunct="1">
              <a:buFontTx/>
              <a:buNone/>
            </a:pPr>
            <a:r>
              <a:rPr lang="en-GB" smtClean="0"/>
              <a:t>The text is currently being analysed by member states of the European Council. Cyprus and Ireland have proposed compromise texts, the next member state to do so is Lithuania</a:t>
            </a:r>
          </a:p>
          <a:p>
            <a:pPr marL="0" indent="0" eaLnBrk="1" hangingPunct="1">
              <a:buFontTx/>
              <a:buNone/>
            </a:pPr>
            <a:endParaRPr lang="en-GB" sz="1400" smtClean="0"/>
          </a:p>
          <a:p>
            <a:pPr marL="0" indent="0" eaLnBrk="1" hangingPunct="1">
              <a:buFontTx/>
              <a:buNone/>
            </a:pPr>
            <a:r>
              <a:rPr lang="en-GB" smtClean="0"/>
              <a:t>Key elements:</a:t>
            </a:r>
          </a:p>
          <a:p>
            <a:pPr marL="0" indent="0" eaLnBrk="1" hangingPunct="1">
              <a:buFontTx/>
              <a:buNone/>
            </a:pPr>
            <a:endParaRPr lang="en-GB" sz="1200" smtClean="0"/>
          </a:p>
          <a:p>
            <a:pPr marL="827088" lvl="1" indent="-285750" eaLnBrk="1" hangingPunct="1"/>
            <a:r>
              <a:rPr lang="en-GB" sz="1600" smtClean="0">
                <a:solidFill>
                  <a:srgbClr val="FF0000"/>
                </a:solidFill>
              </a:rPr>
              <a:t>T+2 Settlement as standard in European markets</a:t>
            </a:r>
          </a:p>
          <a:p>
            <a:pPr marL="827088" lvl="1" indent="-285750" eaLnBrk="1" hangingPunct="1"/>
            <a:r>
              <a:rPr lang="en-GB" sz="1600" smtClean="0">
                <a:solidFill>
                  <a:srgbClr val="FF0000"/>
                </a:solidFill>
              </a:rPr>
              <a:t>Settlement Discipline… aka mandatory buy ins</a:t>
            </a:r>
          </a:p>
          <a:p>
            <a:pPr marL="827088" lvl="1" indent="-285750" eaLnBrk="1" hangingPunct="1"/>
            <a:r>
              <a:rPr lang="en-GB" sz="1600" smtClean="0">
                <a:solidFill>
                  <a:srgbClr val="FF0000"/>
                </a:solidFill>
              </a:rPr>
              <a:t>Separation of an ICSD’s “core services” from “ancillary services”</a:t>
            </a:r>
          </a:p>
        </p:txBody>
      </p:sp>
      <p:sp>
        <p:nvSpPr>
          <p:cNvPr id="47107" name="Slide Number Placeholder 3"/>
          <p:cNvSpPr>
            <a:spLocks noGrp="1"/>
          </p:cNvSpPr>
          <p:nvPr>
            <p:ph type="sldNum" sz="quarter" idx="10"/>
          </p:nvPr>
        </p:nvSpPr>
        <p:spPr>
          <a:noFill/>
          <a:ln>
            <a:miter lim="800000"/>
            <a:headEnd/>
            <a:tailEnd/>
          </a:ln>
        </p:spPr>
        <p:txBody>
          <a:bodyPr/>
          <a:lstStyle/>
          <a:p>
            <a:fld id="{000A48C0-7BC5-416D-8143-8B56F3541722}" type="slidenum">
              <a:rPr lang="en-GB" smtClean="0">
                <a:cs typeface="Arial" charset="0"/>
              </a:rPr>
              <a:pPr/>
              <a:t>10</a:t>
            </a:fld>
            <a:endParaRPr lang="en-GB" smtClean="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10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10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10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106">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106">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710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idx="4294967295"/>
          </p:nvPr>
        </p:nvSpPr>
        <p:spPr/>
        <p:txBody>
          <a:bodyPr/>
          <a:lstStyle/>
          <a:p>
            <a:pPr eaLnBrk="1" hangingPunct="1"/>
            <a:r>
              <a:rPr lang="en-GB" sz="2400" smtClean="0"/>
              <a:t>CSD Regulation expanded	</a:t>
            </a:r>
            <a:endParaRPr lang="en-GB" sz="1600" smtClean="0"/>
          </a:p>
        </p:txBody>
      </p:sp>
      <p:sp>
        <p:nvSpPr>
          <p:cNvPr id="48130" name="Content Placeholder 2"/>
          <p:cNvSpPr>
            <a:spLocks noGrp="1"/>
          </p:cNvSpPr>
          <p:nvPr>
            <p:ph idx="4294967295"/>
          </p:nvPr>
        </p:nvSpPr>
        <p:spPr>
          <a:xfrm>
            <a:off x="504825" y="1335088"/>
            <a:ext cx="8239125" cy="4710112"/>
          </a:xfrm>
        </p:spPr>
        <p:txBody>
          <a:bodyPr/>
          <a:lstStyle/>
          <a:p>
            <a:pPr marL="0" indent="0" eaLnBrk="1" hangingPunct="1">
              <a:buFontTx/>
              <a:buNone/>
            </a:pPr>
            <a:r>
              <a:rPr lang="en-GB" smtClean="0"/>
              <a:t>T+2 Settlement as standard in European markets</a:t>
            </a:r>
          </a:p>
          <a:p>
            <a:pPr marL="827088" lvl="1" indent="-285750" eaLnBrk="1" hangingPunct="1"/>
            <a:r>
              <a:rPr lang="en-GB" sz="1200" smtClean="0"/>
              <a:t>Regulation to standardise settlement date  to Trade date + 2 (T+2)</a:t>
            </a:r>
          </a:p>
          <a:p>
            <a:pPr marL="827088" lvl="1" indent="-285750" eaLnBrk="1" hangingPunct="1"/>
            <a:r>
              <a:rPr lang="en-GB" sz="1200" smtClean="0"/>
              <a:t>Brings the entire Eurosystem in line with Germany. Jasdaq will become T+2 in 2014</a:t>
            </a:r>
          </a:p>
          <a:p>
            <a:pPr marL="827088" lvl="1" indent="-285750" eaLnBrk="1" hangingPunct="1"/>
            <a:r>
              <a:rPr lang="en-GB" sz="1200" smtClean="0"/>
              <a:t>The US continues to explore a T+2 cycle via the DTCC-commissioned Boston Consulting Group report</a:t>
            </a:r>
          </a:p>
          <a:p>
            <a:pPr marL="827088" lvl="1" indent="-285750" eaLnBrk="1" hangingPunct="1"/>
            <a:r>
              <a:rPr lang="en-GB" sz="1200" smtClean="0">
                <a:solidFill>
                  <a:srgbClr val="FF0000"/>
                </a:solidFill>
              </a:rPr>
              <a:t>Does 2020 hold a “global” standard, facilitating free flow of investors’ cash though the three regions</a:t>
            </a:r>
          </a:p>
          <a:p>
            <a:pPr marL="827088" lvl="1" indent="-285750" eaLnBrk="1" hangingPunct="1"/>
            <a:r>
              <a:rPr lang="en-GB" sz="1200" smtClean="0"/>
              <a:t>Why not aim for T+1?</a:t>
            </a:r>
          </a:p>
          <a:p>
            <a:pPr marL="1235075" lvl="2" indent="-228600" eaLnBrk="1" hangingPunct="1"/>
            <a:r>
              <a:rPr lang="en-GB" sz="1200" smtClean="0"/>
              <a:t>The FX market is T+2, meaning funding would be challenged if trading standard was T+1</a:t>
            </a:r>
          </a:p>
          <a:p>
            <a:pPr marL="1235075" lvl="2" indent="-228600" eaLnBrk="1" hangingPunct="1"/>
            <a:r>
              <a:rPr lang="en-GB" sz="1200" smtClean="0"/>
              <a:t>Global time zones for T+1 would mean a same day turnaround for APAC/US trades</a:t>
            </a:r>
          </a:p>
          <a:p>
            <a:pPr marL="1235075" lvl="2" indent="-228600" eaLnBrk="1" hangingPunct="1"/>
            <a:r>
              <a:rPr lang="en-GB" sz="1200" smtClean="0"/>
              <a:t>Current settlement batches start on S-1 (for value date S). This would mean ensuring trades where S is T+1 would need to be netted, pre-matched and positioned on T0.</a:t>
            </a:r>
          </a:p>
          <a:p>
            <a:pPr marL="1235075" lvl="2" indent="-228600" eaLnBrk="1" hangingPunct="1"/>
            <a:endParaRPr lang="en-GB" sz="1200" smtClean="0"/>
          </a:p>
          <a:p>
            <a:pPr marL="0" indent="0" eaLnBrk="1" hangingPunct="1">
              <a:buFontTx/>
              <a:buNone/>
            </a:pPr>
            <a:r>
              <a:rPr lang="en-GB" smtClean="0"/>
              <a:t>Settlement Discipline… aka mandatory buy ins</a:t>
            </a:r>
          </a:p>
          <a:p>
            <a:pPr marL="827088" lvl="1" indent="-285750" eaLnBrk="1" hangingPunct="1"/>
            <a:r>
              <a:rPr lang="en-GB" sz="1200" smtClean="0"/>
              <a:t>“Article 7” suggests a CSD led mandatory buy in for failing trades on intended settlement date +4</a:t>
            </a:r>
          </a:p>
          <a:p>
            <a:pPr marL="827088" lvl="1" indent="-285750" eaLnBrk="1" hangingPunct="1"/>
            <a:r>
              <a:rPr lang="en-GB" sz="1200" smtClean="0"/>
              <a:t>Designed to encourage and maintain settlement disciple</a:t>
            </a:r>
          </a:p>
          <a:p>
            <a:pPr marL="827088" lvl="1" indent="-285750" eaLnBrk="1" hangingPunct="1"/>
            <a:r>
              <a:rPr lang="en-GB" sz="1200" smtClean="0"/>
              <a:t>Not favoured by market </a:t>
            </a:r>
            <a:r>
              <a:rPr lang="en-GB" sz="1200" i="1" smtClean="0"/>
              <a:t>practitioners</a:t>
            </a:r>
            <a:r>
              <a:rPr lang="en-GB" sz="1200" smtClean="0"/>
              <a:t> who would prefer to see the failed in party chose when a buy in starts</a:t>
            </a:r>
          </a:p>
          <a:p>
            <a:pPr marL="827088" lvl="1" indent="-285750" eaLnBrk="1" hangingPunct="1"/>
            <a:r>
              <a:rPr lang="en-GB" sz="1200" i="1" smtClean="0"/>
              <a:t>Parliamentary </a:t>
            </a:r>
            <a:r>
              <a:rPr lang="en-GB" sz="1200" smtClean="0"/>
              <a:t>view that participants could exert pressure on counterparty to not initiate voluntary buy in?</a:t>
            </a:r>
          </a:p>
          <a:p>
            <a:pPr marL="827088" lvl="1" indent="-285750" eaLnBrk="1" hangingPunct="1"/>
            <a:r>
              <a:rPr lang="en-GB" sz="1200" smtClean="0"/>
              <a:t>Could create confusion in Repo/Security Lending markets where GMRAs/GSLAs contain close out clauses</a:t>
            </a:r>
          </a:p>
          <a:p>
            <a:pPr marL="827088" lvl="1" indent="-285750" eaLnBrk="1" hangingPunct="1"/>
            <a:r>
              <a:rPr lang="en-GB" sz="1200" smtClean="0"/>
              <a:t>Fails </a:t>
            </a:r>
            <a:r>
              <a:rPr lang="en-GB" sz="1200" i="1" smtClean="0"/>
              <a:t>penalties</a:t>
            </a:r>
            <a:r>
              <a:rPr lang="en-GB" sz="1200" smtClean="0"/>
              <a:t>: a compromise? Charge based on the funding rate charged by CSD and given to injured party</a:t>
            </a:r>
          </a:p>
          <a:p>
            <a:pPr marL="827088" lvl="1" indent="-285750" eaLnBrk="1" hangingPunct="1"/>
            <a:r>
              <a:rPr lang="en-GB" sz="1200" smtClean="0">
                <a:solidFill>
                  <a:srgbClr val="FF0000"/>
                </a:solidFill>
              </a:rPr>
              <a:t>Should the buy in process always remain the last resort and be left to the purchaser to decide on timing?</a:t>
            </a:r>
          </a:p>
        </p:txBody>
      </p:sp>
      <p:sp>
        <p:nvSpPr>
          <p:cNvPr id="48131"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D617E6D3-059B-4BF8-9DD0-12A27D55D300}" type="slidenum">
              <a:rPr lang="en-GB" sz="1000">
                <a:solidFill>
                  <a:srgbClr val="000000"/>
                </a:solidFill>
              </a:rPr>
              <a:pPr algn="r" eaLnBrk="0" hangingPunct="0"/>
              <a:t>11</a:t>
            </a:fld>
            <a:endParaRPr lang="en-GB" sz="10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3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1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13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13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13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13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130">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130">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8130">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130">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8130">
                                            <p:txEl>
                                              <p:pRg st="12" end="1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8130">
                                            <p:txEl>
                                              <p:pRg st="13" end="1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8130">
                                            <p:txEl>
                                              <p:pRg st="14" end="1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8130">
                                            <p:txEl>
                                              <p:pRg st="15" end="1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8130">
                                            <p:txEl>
                                              <p:pRg st="16" end="16"/>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8130">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idx="4294967295"/>
          </p:nvPr>
        </p:nvSpPr>
        <p:spPr/>
        <p:txBody>
          <a:bodyPr/>
          <a:lstStyle/>
          <a:p>
            <a:pPr eaLnBrk="1" hangingPunct="1"/>
            <a:r>
              <a:rPr lang="en-GB" sz="2400" smtClean="0"/>
              <a:t>CSD Regulation expanded	</a:t>
            </a:r>
            <a:endParaRPr lang="en-GB" sz="1600" smtClean="0"/>
          </a:p>
        </p:txBody>
      </p:sp>
      <p:sp>
        <p:nvSpPr>
          <p:cNvPr id="49154" name="Content Placeholder 2"/>
          <p:cNvSpPr>
            <a:spLocks noGrp="1"/>
          </p:cNvSpPr>
          <p:nvPr>
            <p:ph idx="4294967295"/>
          </p:nvPr>
        </p:nvSpPr>
        <p:spPr>
          <a:xfrm>
            <a:off x="504825" y="1335088"/>
            <a:ext cx="8239125" cy="4710112"/>
          </a:xfrm>
        </p:spPr>
        <p:txBody>
          <a:bodyPr/>
          <a:lstStyle/>
          <a:p>
            <a:pPr marL="0" indent="0" eaLnBrk="1" hangingPunct="1">
              <a:buFontTx/>
              <a:buNone/>
            </a:pPr>
            <a:r>
              <a:rPr lang="en-GB" smtClean="0"/>
              <a:t>Separation of an ICSD’s “core services” from “ancillary services”</a:t>
            </a:r>
          </a:p>
          <a:p>
            <a:pPr marL="827088" lvl="1" indent="-285750" eaLnBrk="1" hangingPunct="1"/>
            <a:r>
              <a:rPr lang="en-GB" smtClean="0"/>
              <a:t>Designed to ensure core CSD functionality of an ICSD is not destabilised by risk-taking ancillary services</a:t>
            </a:r>
          </a:p>
          <a:p>
            <a:pPr marL="827088" lvl="1" indent="-285750" eaLnBrk="1" hangingPunct="1"/>
            <a:r>
              <a:rPr lang="en-GB" smtClean="0"/>
              <a:t>A separate legal entity structure could prevail:</a:t>
            </a:r>
          </a:p>
          <a:p>
            <a:pPr marL="1235075" lvl="2" indent="-228600" eaLnBrk="1" hangingPunct="1"/>
            <a:r>
              <a:rPr lang="en-GB" smtClean="0"/>
              <a:t>1+2 model: one authorisation at parent level, 2 separate entites offering the two ring fenced services</a:t>
            </a:r>
          </a:p>
          <a:p>
            <a:pPr marL="1235075" lvl="2" indent="-228600" eaLnBrk="1" hangingPunct="1"/>
            <a:r>
              <a:rPr lang="en-GB" smtClean="0"/>
              <a:t>2+2 model: two authorisations at parent level, therefore 2 separate provisions of ring fenced services</a:t>
            </a:r>
          </a:p>
          <a:p>
            <a:pPr marL="827088" lvl="1" indent="-285750" eaLnBrk="1" hangingPunct="1"/>
            <a:r>
              <a:rPr lang="en-GB" smtClean="0"/>
              <a:t>At first glance, 1+2 seems akin to today model.… is it that simple? </a:t>
            </a:r>
          </a:p>
          <a:p>
            <a:pPr marL="827088" lvl="1" indent="-285750" eaLnBrk="1" hangingPunct="1"/>
            <a:r>
              <a:rPr lang="en-GB" smtClean="0"/>
              <a:t>No… there are conditions to the 1+2 model, such as haircuts; secured credit; using central bank money; intraday liquidity requirements/reporting</a:t>
            </a:r>
          </a:p>
          <a:p>
            <a:pPr marL="827088" lvl="1" indent="-285750" eaLnBrk="1" hangingPunct="1"/>
            <a:r>
              <a:rPr lang="en-GB" smtClean="0">
                <a:solidFill>
                  <a:srgbClr val="FF0000"/>
                </a:solidFill>
              </a:rPr>
              <a:t>General concensus is that only the CSD service should be regulated by CSDR</a:t>
            </a:r>
          </a:p>
          <a:p>
            <a:pPr marL="827088" lvl="1" indent="-285750" eaLnBrk="1" hangingPunct="1"/>
            <a:r>
              <a:rPr lang="en-GB" smtClean="0"/>
              <a:t>Costs to implement a new model need to be understood and controlled: these will pass back to the market participants</a:t>
            </a:r>
          </a:p>
          <a:p>
            <a:pPr marL="827088" lvl="1" indent="-285750" eaLnBrk="1" hangingPunct="1"/>
            <a:endParaRPr lang="en-GB" smtClean="0"/>
          </a:p>
          <a:p>
            <a:pPr marL="0" indent="0" eaLnBrk="1" hangingPunct="1">
              <a:buFontTx/>
              <a:buNone/>
            </a:pPr>
            <a:endParaRPr lang="en-GB" smtClean="0"/>
          </a:p>
        </p:txBody>
      </p:sp>
      <p:sp>
        <p:nvSpPr>
          <p:cNvPr id="49155"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B3D9993C-F92E-49E4-B14B-5E8F057EAD6B}" type="slidenum">
              <a:rPr lang="en-GB" sz="1000">
                <a:solidFill>
                  <a:srgbClr val="000000"/>
                </a:solidFill>
              </a:rPr>
              <a:pPr algn="r" eaLnBrk="0" hangingPunct="0"/>
              <a:t>12</a:t>
            </a:fld>
            <a:endParaRPr lang="en-GB" sz="10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15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5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15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915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915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15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15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GB" smtClean="0"/>
              <a:t>European Repo Council - T2S Focus Group</a:t>
            </a:r>
          </a:p>
        </p:txBody>
      </p:sp>
      <p:sp>
        <p:nvSpPr>
          <p:cNvPr id="50178" name="Content Placeholder 2"/>
          <p:cNvSpPr>
            <a:spLocks noGrp="1"/>
          </p:cNvSpPr>
          <p:nvPr>
            <p:ph idx="1"/>
          </p:nvPr>
        </p:nvSpPr>
        <p:spPr>
          <a:xfrm>
            <a:off x="477838" y="1325563"/>
            <a:ext cx="8151812" cy="4919662"/>
          </a:xfrm>
        </p:spPr>
        <p:txBody>
          <a:bodyPr/>
          <a:lstStyle/>
          <a:p>
            <a:pPr marL="0" indent="0" eaLnBrk="1" hangingPunct="1">
              <a:buFontTx/>
              <a:buNone/>
            </a:pPr>
            <a:r>
              <a:rPr lang="en-GB" sz="1300" b="1" smtClean="0"/>
              <a:t>T2S has been a key topic in the European Repo Council’s Operations Working Group in 2012</a:t>
            </a:r>
          </a:p>
          <a:p>
            <a:pPr marL="0" indent="0" eaLnBrk="1" hangingPunct="1">
              <a:buFontTx/>
              <a:buNone/>
            </a:pPr>
            <a:endParaRPr lang="en-GB" sz="1300" b="1" smtClean="0"/>
          </a:p>
          <a:p>
            <a:pPr marL="0" indent="0" eaLnBrk="1" hangingPunct="1">
              <a:buFontTx/>
              <a:buNone/>
            </a:pPr>
            <a:r>
              <a:rPr lang="en-GB" sz="1300" b="1" smtClean="0"/>
              <a:t>To analyse T2S, a focus group was created comprising subject matter experts from Goldman Sachs, HSBC, JP Morgan, Morgan Stanley and RBS</a:t>
            </a:r>
          </a:p>
          <a:p>
            <a:pPr marL="0" indent="0" eaLnBrk="1" hangingPunct="1">
              <a:buFontTx/>
              <a:buNone/>
            </a:pPr>
            <a:endParaRPr lang="en-GB" sz="1300" b="1" smtClean="0"/>
          </a:p>
          <a:p>
            <a:pPr marL="0" indent="0" eaLnBrk="1" hangingPunct="1">
              <a:buFontTx/>
              <a:buNone/>
            </a:pPr>
            <a:r>
              <a:rPr lang="en-GB" sz="1300" b="1" smtClean="0"/>
              <a:t>The aim of this focus group is to share its knowledge and its research with the Repo community and beyond, and promote more debate in the finance community</a:t>
            </a:r>
          </a:p>
          <a:p>
            <a:pPr marL="0" indent="0" eaLnBrk="1" hangingPunct="1">
              <a:buFontTx/>
              <a:buNone/>
            </a:pPr>
            <a:endParaRPr lang="en-GB" sz="1300" b="1" smtClean="0"/>
          </a:p>
          <a:p>
            <a:pPr marL="0" indent="0" eaLnBrk="1" hangingPunct="1">
              <a:buFontTx/>
              <a:buNone/>
            </a:pPr>
            <a:r>
              <a:rPr lang="en-GB" sz="1300" b="1" smtClean="0"/>
              <a:t>The first focus group meeting covered broad topic areas in T2S in a lively debate. Areas covered:</a:t>
            </a:r>
          </a:p>
          <a:p>
            <a:pPr marL="361950" lvl="1" indent="-182563" eaLnBrk="1" hangingPunct="1"/>
            <a:r>
              <a:rPr lang="en-GB" smtClean="0"/>
              <a:t>How will T2S meet its aims of reducing cost of settlement, increase collateral liquidity and reduce “commercial bank money” risk? Are there risks to the community?</a:t>
            </a:r>
          </a:p>
          <a:p>
            <a:pPr marL="361950" lvl="1" indent="-182563" eaLnBrk="1" hangingPunct="1"/>
            <a:r>
              <a:rPr lang="en-GB" smtClean="0"/>
              <a:t>How will direct versus indirect work in T2S? What are the choices and what are the impacts?</a:t>
            </a:r>
          </a:p>
          <a:p>
            <a:pPr marL="361950" lvl="1" indent="-182563" eaLnBrk="1" hangingPunct="1"/>
            <a:r>
              <a:rPr lang="en-GB" smtClean="0"/>
              <a:t>How will Triparty work in T2S- particularly in the context of direct and indirect participation?</a:t>
            </a:r>
          </a:p>
          <a:p>
            <a:pPr marL="361950" lvl="1" indent="-182563" eaLnBrk="1" hangingPunct="1"/>
            <a:r>
              <a:rPr lang="en-GB" smtClean="0"/>
              <a:t>How will blocking/earmarking securities work in T2S? Are there risks?</a:t>
            </a:r>
          </a:p>
          <a:p>
            <a:pPr marL="361950" lvl="1" indent="-182563" eaLnBrk="1" hangingPunct="1"/>
            <a:r>
              <a:rPr lang="en-GB" smtClean="0"/>
              <a:t>How will using the Repo flag on instructions to T2S work? What benefits are there? Are there any as yet unidentified benefits we should aim for?</a:t>
            </a:r>
          </a:p>
        </p:txBody>
      </p:sp>
      <p:sp>
        <p:nvSpPr>
          <p:cNvPr id="50179" name="Slide Number Placeholder 3"/>
          <p:cNvSpPr>
            <a:spLocks noGrp="1"/>
          </p:cNvSpPr>
          <p:nvPr>
            <p:ph type="sldNum" sz="quarter" idx="10"/>
          </p:nvPr>
        </p:nvSpPr>
        <p:spPr>
          <a:noFill/>
          <a:ln>
            <a:miter lim="800000"/>
            <a:headEnd/>
            <a:tailEnd/>
          </a:ln>
        </p:spPr>
        <p:txBody>
          <a:bodyPr/>
          <a:lstStyle/>
          <a:p>
            <a:fld id="{A34B498D-F46B-402A-9051-FAD1A178CAE1}" type="slidenum">
              <a:rPr lang="en-GB" smtClean="0">
                <a:cs typeface="Arial" charset="0"/>
              </a:rPr>
              <a:pPr/>
              <a:t>13</a:t>
            </a:fld>
            <a:endParaRPr lang="en-GB" smtClean="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178">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0178">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178">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17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178">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0178">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0178">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017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59171730-E1F8-4764-9077-D5B52148A74E}" type="slidenum">
              <a:rPr lang="en-GB" sz="1000">
                <a:solidFill>
                  <a:srgbClr val="000000"/>
                </a:solidFill>
              </a:rPr>
              <a:pPr algn="r" eaLnBrk="0" hangingPunct="0"/>
              <a:t>14</a:t>
            </a:fld>
            <a:endParaRPr lang="en-GB" sz="1000">
              <a:solidFill>
                <a:srgbClr val="000000"/>
              </a:solidFill>
            </a:endParaRPr>
          </a:p>
        </p:txBody>
      </p:sp>
      <p:sp>
        <p:nvSpPr>
          <p:cNvPr id="29701" name="Rectangle 5"/>
          <p:cNvSpPr>
            <a:spLocks noChangeArrowheads="1"/>
          </p:cNvSpPr>
          <p:nvPr/>
        </p:nvSpPr>
        <p:spPr bwMode="auto">
          <a:xfrm>
            <a:off x="465138" y="1173163"/>
            <a:ext cx="2522537" cy="5064125"/>
          </a:xfrm>
          <a:prstGeom prst="rect">
            <a:avLst/>
          </a:prstGeom>
          <a:gradFill rotWithShape="1">
            <a:gsLst>
              <a:gs pos="0">
                <a:schemeClr val="tx2"/>
              </a:gs>
              <a:gs pos="100000">
                <a:schemeClr val="tx2">
                  <a:gamma/>
                  <a:shade val="46275"/>
                  <a:invGamma/>
                </a:schemeClr>
              </a:gs>
            </a:gsLst>
            <a:lin ang="5400000" scaled="1"/>
          </a:gradFill>
          <a:ln w="12700">
            <a:solidFill>
              <a:schemeClr val="tx1"/>
            </a:solidFill>
            <a:miter lim="800000"/>
            <a:headEnd/>
            <a:tailEnd/>
          </a:ln>
          <a:effectLst/>
        </p:spPr>
        <p:txBody>
          <a:bodyPr/>
          <a:lstStyle/>
          <a:p>
            <a:pPr algn="ctr" eaLnBrk="0" hangingPunct="0"/>
            <a:r>
              <a:rPr lang="en-GB" sz="1400" b="1" u="sng">
                <a:solidFill>
                  <a:srgbClr val="FFFFFF"/>
                </a:solidFill>
              </a:rPr>
              <a:t>Direct v Indirect Participation</a:t>
            </a:r>
          </a:p>
          <a:p>
            <a:pPr eaLnBrk="0" hangingPunct="0"/>
            <a:endParaRPr lang="en-GB" sz="1100" i="1">
              <a:solidFill>
                <a:srgbClr val="FFFFFF"/>
              </a:solidFill>
            </a:endParaRPr>
          </a:p>
          <a:p>
            <a:pPr eaLnBrk="0" hangingPunct="0">
              <a:buFontTx/>
              <a:buChar char="•"/>
            </a:pPr>
            <a:r>
              <a:rPr lang="en-GB" sz="1100" b="1">
                <a:solidFill>
                  <a:srgbClr val="FFFFFF"/>
                </a:solidFill>
              </a:rPr>
              <a:t> Firms who currently use an agent bank/sub custodian can choose between agents/providers at a later date.</a:t>
            </a:r>
            <a:r>
              <a:rPr lang="en-GB" sz="1100">
                <a:solidFill>
                  <a:srgbClr val="FFFFFF"/>
                </a:solidFill>
              </a:rPr>
              <a:t> </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The impact of T2S on firms who currently act as agent banks/sub custodians is more pronounced.</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These firms will need to understand the connectivity implications so that they can continue (if they choose) to offer agent bank/sub custodian services.</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A deadline to advise the ECB of wishing to be a direct participant is 15th October 2013- the number is expected to be low</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Direct and indirect participation options may drive a reduction in “service providers” due to a CSD’s size offering economy of scale pricing opportunities.</a:t>
            </a:r>
          </a:p>
        </p:txBody>
      </p:sp>
      <p:sp>
        <p:nvSpPr>
          <p:cNvPr id="29702" name="Rectangle 6"/>
          <p:cNvSpPr>
            <a:spLocks noChangeArrowheads="1"/>
          </p:cNvSpPr>
          <p:nvPr/>
        </p:nvSpPr>
        <p:spPr bwMode="auto">
          <a:xfrm>
            <a:off x="3362325" y="1189038"/>
            <a:ext cx="2522538" cy="5048250"/>
          </a:xfrm>
          <a:prstGeom prst="rect">
            <a:avLst/>
          </a:prstGeom>
          <a:gradFill rotWithShape="1">
            <a:gsLst>
              <a:gs pos="0">
                <a:schemeClr val="tx2"/>
              </a:gs>
              <a:gs pos="100000">
                <a:schemeClr val="tx2">
                  <a:gamma/>
                  <a:shade val="46275"/>
                  <a:invGamma/>
                </a:schemeClr>
              </a:gs>
            </a:gsLst>
            <a:lin ang="5400000" scaled="1"/>
          </a:gradFill>
          <a:ln w="12700">
            <a:solidFill>
              <a:schemeClr val="tx1"/>
            </a:solidFill>
            <a:miter lim="800000"/>
            <a:headEnd/>
            <a:tailEnd/>
          </a:ln>
          <a:effectLst/>
        </p:spPr>
        <p:txBody>
          <a:bodyPr/>
          <a:lstStyle/>
          <a:p>
            <a:pPr algn="ctr" eaLnBrk="0" hangingPunct="0"/>
            <a:r>
              <a:rPr lang="en-GB" sz="1400" b="1" u="sng">
                <a:solidFill>
                  <a:srgbClr val="FFFFFF"/>
                </a:solidFill>
              </a:rPr>
              <a:t>Triparty</a:t>
            </a:r>
          </a:p>
          <a:p>
            <a:pPr eaLnBrk="0" hangingPunct="0"/>
            <a:endParaRPr lang="en-GB" sz="1100" i="1">
              <a:solidFill>
                <a:srgbClr val="FFFFFF"/>
              </a:solidFill>
            </a:endParaRPr>
          </a:p>
          <a:p>
            <a:pPr eaLnBrk="0" hangingPunct="0">
              <a:buFontTx/>
              <a:buChar char="•"/>
            </a:pPr>
            <a:r>
              <a:rPr lang="en-GB" sz="1100">
                <a:solidFill>
                  <a:srgbClr val="FFFFFF"/>
                </a:solidFill>
              </a:rPr>
              <a:t> T2S will not in itself deliver a Triparty product. However service providers will be able to offer their own Triparty products within the markets they support, eg CSDs.</a:t>
            </a:r>
          </a:p>
          <a:p>
            <a:pPr eaLnBrk="0" hangingPunct="0"/>
            <a:endParaRPr lang="en-GB" sz="1100">
              <a:solidFill>
                <a:srgbClr val="FFFFFF"/>
              </a:solidFill>
            </a:endParaRPr>
          </a:p>
          <a:p>
            <a:pPr eaLnBrk="0" hangingPunct="0">
              <a:buFontTx/>
              <a:buChar char="•"/>
            </a:pPr>
            <a:r>
              <a:rPr lang="en-GB" sz="1100">
                <a:solidFill>
                  <a:srgbClr val="FFFFFF"/>
                </a:solidFill>
              </a:rPr>
              <a:t> ICSDs will continue to operate their current services, offering access to collateral takers through “as is” Triparty models.</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Those accessing T2S as direct participants will have ability transfer assets to ICSDs for use in ISCD Triparty trades.</a:t>
            </a:r>
          </a:p>
          <a:p>
            <a:pPr eaLnBrk="0" hangingPunct="0">
              <a:buFontTx/>
              <a:buChar char="•"/>
            </a:pPr>
            <a:endParaRPr lang="en-GB" sz="1100">
              <a:solidFill>
                <a:srgbClr val="FFFFFF"/>
              </a:solidFill>
            </a:endParaRPr>
          </a:p>
          <a:p>
            <a:pPr eaLnBrk="0" hangingPunct="0">
              <a:buFontTx/>
              <a:buChar char="•"/>
            </a:pPr>
            <a:r>
              <a:rPr lang="en-GB" sz="1100" b="1">
                <a:solidFill>
                  <a:srgbClr val="FFFFFF"/>
                </a:solidFill>
              </a:rPr>
              <a:t> Harmonisation of settlement deadlines through T2S; Interoperability and “Open Inventory Sourcing” should result in greater optimization of collateral and therefore positively impact Triparty.</a:t>
            </a:r>
          </a:p>
          <a:p>
            <a:pPr eaLnBrk="0" hangingPunct="0"/>
            <a:endParaRPr lang="en-GB" sz="1100" b="1">
              <a:solidFill>
                <a:srgbClr val="FFFFFF"/>
              </a:solidFill>
            </a:endParaRPr>
          </a:p>
          <a:p>
            <a:pPr eaLnBrk="0" hangingPunct="0"/>
            <a:endParaRPr lang="en-GB" sz="1100">
              <a:solidFill>
                <a:srgbClr val="FFFFFF"/>
              </a:solidFill>
            </a:endParaRPr>
          </a:p>
        </p:txBody>
      </p:sp>
      <p:sp>
        <p:nvSpPr>
          <p:cNvPr id="29703" name="Rectangle 7"/>
          <p:cNvSpPr>
            <a:spLocks noChangeArrowheads="1"/>
          </p:cNvSpPr>
          <p:nvPr/>
        </p:nvSpPr>
        <p:spPr bwMode="auto">
          <a:xfrm>
            <a:off x="6176963" y="1179513"/>
            <a:ext cx="2520950" cy="5057775"/>
          </a:xfrm>
          <a:prstGeom prst="rect">
            <a:avLst/>
          </a:prstGeom>
          <a:gradFill rotWithShape="1">
            <a:gsLst>
              <a:gs pos="0">
                <a:schemeClr val="tx2"/>
              </a:gs>
              <a:gs pos="100000">
                <a:schemeClr val="tx2">
                  <a:gamma/>
                  <a:shade val="46275"/>
                  <a:invGamma/>
                </a:schemeClr>
              </a:gs>
            </a:gsLst>
            <a:lin ang="5400000" scaled="1"/>
          </a:gradFill>
          <a:ln w="12700">
            <a:solidFill>
              <a:schemeClr val="tx1"/>
            </a:solidFill>
            <a:miter lim="800000"/>
            <a:headEnd/>
            <a:tailEnd/>
          </a:ln>
          <a:effectLst/>
        </p:spPr>
        <p:txBody>
          <a:bodyPr/>
          <a:lstStyle/>
          <a:p>
            <a:pPr algn="ctr" eaLnBrk="0" hangingPunct="0"/>
            <a:r>
              <a:rPr lang="en-GB" sz="1400" b="1" u="sng">
                <a:solidFill>
                  <a:srgbClr val="FFFFFF"/>
                </a:solidFill>
              </a:rPr>
              <a:t>Blocking &amp; Earmarking</a:t>
            </a:r>
          </a:p>
          <a:p>
            <a:pPr eaLnBrk="0" hangingPunct="0"/>
            <a:endParaRPr lang="en-GB" sz="1100" i="1">
              <a:solidFill>
                <a:srgbClr val="FFFFFF"/>
              </a:solidFill>
            </a:endParaRPr>
          </a:p>
          <a:p>
            <a:pPr eaLnBrk="0" hangingPunct="0">
              <a:buFontTx/>
              <a:buChar char="•"/>
            </a:pPr>
            <a:r>
              <a:rPr lang="en-GB" sz="1100">
                <a:solidFill>
                  <a:srgbClr val="FFFFFF"/>
                </a:solidFill>
              </a:rPr>
              <a:t> There were concerns that blocking could lead to an opportunity to look arbitrage fails: this then negatively impacts the liquidity of collateral in T2S</a:t>
            </a:r>
          </a:p>
          <a:p>
            <a:pPr eaLnBrk="0" hangingPunct="0">
              <a:buFontTx/>
              <a:buChar char="•"/>
            </a:pPr>
            <a:endParaRPr lang="en-GB" sz="1100">
              <a:solidFill>
                <a:srgbClr val="FFFFFF"/>
              </a:solidFill>
            </a:endParaRPr>
          </a:p>
          <a:p>
            <a:pPr eaLnBrk="0" hangingPunct="0">
              <a:buFontTx/>
              <a:buChar char="•"/>
            </a:pPr>
            <a:r>
              <a:rPr lang="en-GB" sz="1100">
                <a:solidFill>
                  <a:srgbClr val="FFFFFF"/>
                </a:solidFill>
              </a:rPr>
              <a:t> In reality, we undertand that:</a:t>
            </a:r>
          </a:p>
          <a:p>
            <a:pPr marL="266700" lvl="1" eaLnBrk="0" hangingPunct="0">
              <a:buFontTx/>
              <a:buChar char="•"/>
            </a:pPr>
            <a:r>
              <a:rPr lang="en-GB" sz="1100" b="1">
                <a:solidFill>
                  <a:srgbClr val="FFFFFF"/>
                </a:solidFill>
              </a:rPr>
              <a:t> </a:t>
            </a:r>
            <a:r>
              <a:rPr lang="en-GB" sz="1100">
                <a:solidFill>
                  <a:srgbClr val="FFFFFF"/>
                </a:solidFill>
              </a:rPr>
              <a:t>Blocking will be used by CSDs for events such as corporate actions. It is not intended to be open to participants</a:t>
            </a:r>
          </a:p>
          <a:p>
            <a:pPr marL="266700" lvl="1" eaLnBrk="0" hangingPunct="0">
              <a:buFontTx/>
              <a:buChar char="•"/>
            </a:pPr>
            <a:r>
              <a:rPr lang="en-GB" sz="1100">
                <a:solidFill>
                  <a:srgbClr val="FFFFFF"/>
                </a:solidFill>
              </a:rPr>
              <a:t> Earmarking can be used by all actors. It’s a “copy and paste” from ESES and allows for auto-collateralisation to Central Banks and to cater for registration of assets</a:t>
            </a:r>
          </a:p>
          <a:p>
            <a:pPr marL="266700" lvl="1" eaLnBrk="0" hangingPunct="0">
              <a:buFontTx/>
              <a:buChar char="•"/>
            </a:pPr>
            <a:endParaRPr lang="en-GB" sz="1100">
              <a:solidFill>
                <a:srgbClr val="FFFFFF"/>
              </a:solidFill>
            </a:endParaRPr>
          </a:p>
          <a:p>
            <a:pPr eaLnBrk="0" hangingPunct="0">
              <a:buFontTx/>
              <a:buChar char="•"/>
            </a:pPr>
            <a:r>
              <a:rPr lang="en-GB" sz="1100">
                <a:solidFill>
                  <a:srgbClr val="FFFFFF"/>
                </a:solidFill>
              </a:rPr>
              <a:t> CSDs will need to build this functionality, therefore it is not clear it will  be used comrehensively</a:t>
            </a:r>
          </a:p>
          <a:p>
            <a:pPr eaLnBrk="0" hangingPunct="0">
              <a:buFontTx/>
              <a:buChar char="•"/>
            </a:pPr>
            <a:endParaRPr lang="en-GB" sz="1100">
              <a:solidFill>
                <a:srgbClr val="FFFFFF"/>
              </a:solidFill>
            </a:endParaRPr>
          </a:p>
          <a:p>
            <a:pPr eaLnBrk="0" hangingPunct="0">
              <a:buFontTx/>
              <a:buChar char="•"/>
            </a:pPr>
            <a:r>
              <a:rPr lang="en-GB" sz="1100" b="1">
                <a:solidFill>
                  <a:srgbClr val="FFFFFF"/>
                </a:solidFill>
              </a:rPr>
              <a:t> An opportunity might exist to allow prioritisation of settlement flows to cater for “hold and release” to prioritise settlement, eg to CCPs</a:t>
            </a:r>
          </a:p>
        </p:txBody>
      </p:sp>
      <p:sp>
        <p:nvSpPr>
          <p:cNvPr id="51205" name="Title 1"/>
          <p:cNvSpPr>
            <a:spLocks/>
          </p:cNvSpPr>
          <p:nvPr/>
        </p:nvSpPr>
        <p:spPr bwMode="auto">
          <a:xfrm>
            <a:off x="469900" y="511175"/>
            <a:ext cx="8247063" cy="636588"/>
          </a:xfrm>
          <a:prstGeom prst="rect">
            <a:avLst/>
          </a:prstGeom>
          <a:noFill/>
          <a:ln w="9525">
            <a:noFill/>
            <a:miter lim="800000"/>
            <a:headEnd/>
            <a:tailEnd/>
          </a:ln>
        </p:spPr>
        <p:txBody>
          <a:bodyPr lIns="0" tIns="0" rIns="0" bIns="0" anchor="ctr"/>
          <a:lstStyle/>
          <a:p>
            <a:pPr>
              <a:lnSpc>
                <a:spcPct val="90000"/>
              </a:lnSpc>
            </a:pPr>
            <a:r>
              <a:rPr lang="en-GB" sz="2200" b="1">
                <a:solidFill>
                  <a:srgbClr val="003481"/>
                </a:solidFill>
              </a:rPr>
              <a:t>The three areas of focus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fade">
                                      <p:cBhvr>
                                        <p:cTn id="7" dur="1000"/>
                                        <p:tgtEl>
                                          <p:spTgt spid="297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702"/>
                                        </p:tgtEl>
                                        <p:attrNameLst>
                                          <p:attrName>style.visibility</p:attrName>
                                        </p:attrNameLst>
                                      </p:cBhvr>
                                      <p:to>
                                        <p:strVal val="visible"/>
                                      </p:to>
                                    </p:set>
                                    <p:animEffect transition="in" filter="fade">
                                      <p:cBhvr>
                                        <p:cTn id="12" dur="1000"/>
                                        <p:tgtEl>
                                          <p:spTgt spid="297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703"/>
                                        </p:tgtEl>
                                        <p:attrNameLst>
                                          <p:attrName>style.visibility</p:attrName>
                                        </p:attrNameLst>
                                      </p:cBhvr>
                                      <p:to>
                                        <p:strVal val="visible"/>
                                      </p:to>
                                    </p:set>
                                    <p:animEffect transition="in" filter="fade">
                                      <p:cBhvr>
                                        <p:cTn id="17" dur="1000"/>
                                        <p:tgtEl>
                                          <p:spTgt spid="297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animBg="1"/>
      <p:bldP spid="29702" grpId="0" animBg="1"/>
      <p:bldP spid="2970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p:txBody>
          <a:bodyPr/>
          <a:lstStyle/>
          <a:p>
            <a:pPr eaLnBrk="1" hangingPunct="1"/>
            <a:r>
              <a:rPr lang="en-GB" smtClean="0"/>
              <a:t>What might be obstacles or areas for improvement?</a:t>
            </a:r>
          </a:p>
        </p:txBody>
      </p:sp>
      <p:sp>
        <p:nvSpPr>
          <p:cNvPr id="52226"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50BCF9D7-D072-4DB4-B840-599BB9AF7B78}" type="slidenum">
              <a:rPr lang="en-GB" sz="1000">
                <a:solidFill>
                  <a:srgbClr val="000000"/>
                </a:solidFill>
              </a:rPr>
              <a:pPr algn="r" eaLnBrk="0" hangingPunct="0"/>
              <a:t>15</a:t>
            </a:fld>
            <a:endParaRPr lang="en-GB" sz="1000">
              <a:solidFill>
                <a:srgbClr val="000000"/>
              </a:solidFill>
            </a:endParaRPr>
          </a:p>
        </p:txBody>
      </p:sp>
      <p:sp>
        <p:nvSpPr>
          <p:cNvPr id="52227" name="Content Placeholder 2"/>
          <p:cNvSpPr>
            <a:spLocks/>
          </p:cNvSpPr>
          <p:nvPr/>
        </p:nvSpPr>
        <p:spPr bwMode="auto">
          <a:xfrm>
            <a:off x="504825" y="1335088"/>
            <a:ext cx="8239125" cy="4710112"/>
          </a:xfrm>
          <a:prstGeom prst="rect">
            <a:avLst/>
          </a:prstGeom>
          <a:noFill/>
          <a:ln w="9525">
            <a:noFill/>
            <a:miter lim="800000"/>
            <a:headEnd/>
            <a:tailEnd/>
          </a:ln>
        </p:spPr>
        <p:txBody>
          <a:bodyPr lIns="0" tIns="0" rIns="0" bIns="0"/>
          <a:lstStyle/>
          <a:p>
            <a:pPr>
              <a:spcBef>
                <a:spcPct val="50000"/>
              </a:spcBef>
            </a:pPr>
            <a:r>
              <a:rPr lang="en-GB" sz="1300">
                <a:solidFill>
                  <a:srgbClr val="003481"/>
                </a:solidFill>
              </a:rPr>
              <a:t>What happens with bonds that are not dematerialised?</a:t>
            </a:r>
          </a:p>
          <a:p>
            <a:pPr>
              <a:spcBef>
                <a:spcPct val="50000"/>
              </a:spcBef>
            </a:pPr>
            <a:r>
              <a:rPr lang="en-GB" sz="1300">
                <a:solidFill>
                  <a:srgbClr val="003481"/>
                </a:solidFill>
              </a:rPr>
              <a:t>What impact does the Spanish pre-registration of securities have? A one year exemption to T+2 on the cards?</a:t>
            </a:r>
          </a:p>
          <a:p>
            <a:pPr>
              <a:spcBef>
                <a:spcPct val="50000"/>
              </a:spcBef>
            </a:pPr>
            <a:r>
              <a:rPr lang="en-GB" sz="1300">
                <a:solidFill>
                  <a:srgbClr val="003481"/>
                </a:solidFill>
              </a:rPr>
              <a:t>How will the process for telephone pre-matching be overcome (eg Italian market)? </a:t>
            </a:r>
          </a:p>
          <a:p>
            <a:pPr>
              <a:spcBef>
                <a:spcPct val="50000"/>
              </a:spcBef>
            </a:pPr>
            <a:r>
              <a:rPr lang="en-GB" sz="1300">
                <a:solidFill>
                  <a:srgbClr val="003481"/>
                </a:solidFill>
              </a:rPr>
              <a:t>Income (coupons, dividends etc) will only be in the local CSD- how will that be optimised in T2S?</a:t>
            </a:r>
          </a:p>
          <a:p>
            <a:pPr>
              <a:spcBef>
                <a:spcPct val="50000"/>
              </a:spcBef>
            </a:pPr>
            <a:r>
              <a:rPr lang="en-GB" sz="1300">
                <a:solidFill>
                  <a:srgbClr val="003481"/>
                </a:solidFill>
              </a:rPr>
              <a:t>How will pre-matching work? Will there be enough time pre-settlement to see unmatched instructions?</a:t>
            </a:r>
          </a:p>
          <a:p>
            <a:pPr>
              <a:spcBef>
                <a:spcPct val="50000"/>
              </a:spcBef>
            </a:pPr>
            <a:r>
              <a:rPr lang="en-GB" sz="1300">
                <a:solidFill>
                  <a:srgbClr val="003481"/>
                </a:solidFill>
              </a:rPr>
              <a:t>How will Recovery and Resolution Planning be implemented for the T2S settlement box? Who owns that?</a:t>
            </a:r>
          </a:p>
          <a:p>
            <a:pPr>
              <a:spcBef>
                <a:spcPct val="50000"/>
              </a:spcBef>
            </a:pPr>
            <a:endParaRPr lang="en-GB" sz="1300">
              <a:solidFill>
                <a:srgbClr val="003481"/>
              </a:solidFill>
            </a:endParaRPr>
          </a:p>
          <a:p>
            <a:pPr>
              <a:spcBef>
                <a:spcPct val="50000"/>
              </a:spcBef>
            </a:pPr>
            <a:r>
              <a:rPr lang="en-GB" sz="1300">
                <a:solidFill>
                  <a:srgbClr val="003481"/>
                </a:solidFill>
              </a:rPr>
              <a:t>Why not include a repo/lending flag to improve the distribution of income direct to beneficial owners?</a:t>
            </a:r>
          </a:p>
          <a:p>
            <a:pPr>
              <a:spcBef>
                <a:spcPct val="50000"/>
              </a:spcBef>
            </a:pPr>
            <a:r>
              <a:rPr lang="en-GB" sz="1300">
                <a:solidFill>
                  <a:srgbClr val="003481"/>
                </a:solidFill>
              </a:rPr>
              <a:t>Why not include a repo flag to then ensure T2S acts as the repo repository which is requsted by the ECB/FSB</a:t>
            </a:r>
          </a:p>
          <a:p>
            <a:pPr>
              <a:spcBef>
                <a:spcPct val="50000"/>
              </a:spcBef>
            </a:pPr>
            <a:r>
              <a:rPr lang="en-GB" sz="1300">
                <a:solidFill>
                  <a:srgbClr val="003481"/>
                </a:solidFill>
              </a:rPr>
              <a:t>Why not put Financial Transaction Tax within the “settlement box”? An E-Tax would be more efficient</a:t>
            </a:r>
          </a:p>
          <a:p>
            <a:pPr>
              <a:spcBef>
                <a:spcPct val="50000"/>
              </a:spcBef>
            </a:pPr>
            <a:endParaRPr lang="en-GB" sz="1300">
              <a:solidFill>
                <a:srgbClr val="003481"/>
              </a:solidFill>
            </a:endParaRPr>
          </a:p>
          <a:p>
            <a:pPr>
              <a:spcBef>
                <a:spcPct val="50000"/>
              </a:spcBef>
            </a:pPr>
            <a:r>
              <a:rPr lang="en-GB" sz="1600">
                <a:solidFill>
                  <a:srgbClr val="003481"/>
                </a:solidFill>
              </a:rPr>
              <a:t>The multi-hundred million dollar question:</a:t>
            </a:r>
          </a:p>
          <a:p>
            <a:pPr>
              <a:spcBef>
                <a:spcPct val="50000"/>
              </a:spcBef>
            </a:pPr>
            <a:endParaRPr lang="en-GB" sz="1600">
              <a:solidFill>
                <a:srgbClr val="003481"/>
              </a:solidFill>
            </a:endParaRPr>
          </a:p>
          <a:p>
            <a:pPr algn="ctr">
              <a:spcBef>
                <a:spcPct val="50000"/>
              </a:spcBef>
            </a:pPr>
            <a:r>
              <a:rPr lang="en-GB">
                <a:solidFill>
                  <a:srgbClr val="FF0000"/>
                </a:solidFill>
              </a:rPr>
              <a:t>What is the payback period for the implementation of </a:t>
            </a:r>
          </a:p>
          <a:p>
            <a:pPr algn="ctr">
              <a:spcBef>
                <a:spcPct val="50000"/>
              </a:spcBef>
            </a:pPr>
            <a:r>
              <a:rPr lang="en-GB">
                <a:solidFill>
                  <a:srgbClr val="FF0000"/>
                </a:solidFill>
              </a:rPr>
              <a:t>T2S across all participants in the Eurosystem?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2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22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22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22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22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222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227">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227">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2227">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2227">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idx="4294967295"/>
          </p:nvPr>
        </p:nvSpPr>
        <p:spPr/>
        <p:txBody>
          <a:bodyPr/>
          <a:lstStyle/>
          <a:p>
            <a:pPr eaLnBrk="1" hangingPunct="1"/>
            <a:r>
              <a:rPr lang="en-GB" smtClean="0"/>
              <a:t>What next?</a:t>
            </a:r>
          </a:p>
        </p:txBody>
      </p:sp>
      <p:sp>
        <p:nvSpPr>
          <p:cNvPr id="53250"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97B9679B-7FA6-4E0A-992F-46DC2888AB1D}" type="slidenum">
              <a:rPr lang="en-GB" sz="1000">
                <a:solidFill>
                  <a:srgbClr val="000000"/>
                </a:solidFill>
              </a:rPr>
              <a:pPr algn="r" eaLnBrk="0" hangingPunct="0"/>
              <a:t>16</a:t>
            </a:fld>
            <a:endParaRPr lang="en-GB" sz="1000">
              <a:solidFill>
                <a:srgbClr val="000000"/>
              </a:solidFill>
            </a:endParaRPr>
          </a:p>
        </p:txBody>
      </p:sp>
      <p:sp>
        <p:nvSpPr>
          <p:cNvPr id="53251" name="Content Placeholder 2"/>
          <p:cNvSpPr>
            <a:spLocks/>
          </p:cNvSpPr>
          <p:nvPr/>
        </p:nvSpPr>
        <p:spPr bwMode="auto">
          <a:xfrm>
            <a:off x="460375" y="1211263"/>
            <a:ext cx="8239125" cy="4995862"/>
          </a:xfrm>
          <a:prstGeom prst="rect">
            <a:avLst/>
          </a:prstGeom>
          <a:noFill/>
          <a:ln w="9525">
            <a:noFill/>
            <a:miter lim="800000"/>
            <a:headEnd/>
            <a:tailEnd/>
          </a:ln>
        </p:spPr>
        <p:txBody>
          <a:bodyPr lIns="0" tIns="0" rIns="0" bIns="0"/>
          <a:lstStyle/>
          <a:p>
            <a:pPr marL="182563" indent="-182563"/>
            <a:r>
              <a:rPr lang="en-GB" sz="1600" b="1">
                <a:solidFill>
                  <a:srgbClr val="003481"/>
                </a:solidFill>
              </a:rPr>
              <a:t>The T2S migration waves:</a:t>
            </a: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endParaRPr lang="en-GB" sz="1200" b="1">
              <a:solidFill>
                <a:srgbClr val="003481"/>
              </a:solidFill>
            </a:endParaRPr>
          </a:p>
          <a:p>
            <a:pPr marL="182563" indent="-182563">
              <a:spcBef>
                <a:spcPct val="50000"/>
              </a:spcBef>
            </a:pPr>
            <a:r>
              <a:rPr lang="en-GB" sz="1600" b="1">
                <a:solidFill>
                  <a:srgbClr val="003481"/>
                </a:solidFill>
              </a:rPr>
              <a:t>Ongoing industry engagement:</a:t>
            </a:r>
          </a:p>
          <a:p>
            <a:pPr marL="182563" indent="-182563">
              <a:spcBef>
                <a:spcPct val="50000"/>
              </a:spcBef>
            </a:pPr>
            <a:endParaRPr lang="en-GB" sz="1300" b="1">
              <a:solidFill>
                <a:srgbClr val="003481"/>
              </a:solidFill>
            </a:endParaRPr>
          </a:p>
          <a:p>
            <a:pPr marL="742950" lvl="1" indent="-285750">
              <a:spcBef>
                <a:spcPct val="30000"/>
              </a:spcBef>
              <a:buSzPct val="120000"/>
              <a:buFontTx/>
              <a:buChar char="•"/>
            </a:pPr>
            <a:r>
              <a:rPr lang="en-GB" sz="1200">
                <a:solidFill>
                  <a:srgbClr val="003481"/>
                </a:solidFill>
              </a:rPr>
              <a:t> ICMA, AFME, the BBA and others continue to stay close to events</a:t>
            </a:r>
          </a:p>
          <a:p>
            <a:pPr marL="742950" lvl="1" indent="-285750">
              <a:spcBef>
                <a:spcPct val="30000"/>
              </a:spcBef>
              <a:buSzPct val="120000"/>
              <a:buFontTx/>
              <a:buChar char="•"/>
            </a:pPr>
            <a:r>
              <a:rPr lang="en-GB" sz="1200">
                <a:solidFill>
                  <a:srgbClr val="003481"/>
                </a:solidFill>
              </a:rPr>
              <a:t> Regular T2S National User Group meetings</a:t>
            </a:r>
          </a:p>
          <a:p>
            <a:pPr marL="742950" lvl="1" indent="-285750">
              <a:spcBef>
                <a:spcPct val="30000"/>
              </a:spcBef>
              <a:buSzPct val="120000"/>
              <a:buFontTx/>
              <a:buChar char="•"/>
            </a:pPr>
            <a:r>
              <a:rPr lang="en-GB" sz="1200">
                <a:solidFill>
                  <a:srgbClr val="003481"/>
                </a:solidFill>
              </a:rPr>
              <a:t> Up coming forums:</a:t>
            </a:r>
          </a:p>
          <a:p>
            <a:pPr marL="1143000" lvl="2" indent="-228600">
              <a:spcBef>
                <a:spcPct val="20000"/>
              </a:spcBef>
              <a:buFontTx/>
              <a:buChar char="–"/>
            </a:pPr>
            <a:r>
              <a:rPr lang="en-GB" sz="1200">
                <a:solidFill>
                  <a:srgbClr val="003481"/>
                </a:solidFill>
              </a:rPr>
              <a:t>27th June: LSEG T2S event</a:t>
            </a:r>
          </a:p>
          <a:p>
            <a:pPr marL="1143000" lvl="2" indent="-228600">
              <a:spcBef>
                <a:spcPct val="20000"/>
              </a:spcBef>
              <a:buFontTx/>
              <a:buChar char="–"/>
            </a:pPr>
            <a:r>
              <a:rPr lang="en-GB" sz="1200">
                <a:solidFill>
                  <a:srgbClr val="003481"/>
                </a:solidFill>
              </a:rPr>
              <a:t>3rd July: ECB forum to cover UAT and migration to T2S</a:t>
            </a:r>
          </a:p>
          <a:p>
            <a:pPr marL="1143000" lvl="2" indent="-228600">
              <a:spcBef>
                <a:spcPct val="20000"/>
              </a:spcBef>
              <a:buFontTx/>
              <a:buChar char="–"/>
            </a:pPr>
            <a:r>
              <a:rPr lang="en-GB" sz="1200">
                <a:solidFill>
                  <a:srgbClr val="003481"/>
                </a:solidFill>
              </a:rPr>
              <a:t>31st July: Prematching deadline for feedback</a:t>
            </a:r>
          </a:p>
        </p:txBody>
      </p:sp>
      <p:pic>
        <p:nvPicPr>
          <p:cNvPr id="53252" name="Picture 5"/>
          <p:cNvPicPr>
            <a:picLocks noChangeAspect="1" noChangeArrowheads="1"/>
          </p:cNvPicPr>
          <p:nvPr/>
        </p:nvPicPr>
        <p:blipFill>
          <a:blip r:embed="rId2" cstate="print"/>
          <a:srcRect/>
          <a:stretch>
            <a:fillRect/>
          </a:stretch>
        </p:blipFill>
        <p:spPr bwMode="auto">
          <a:xfrm>
            <a:off x="668338" y="1743075"/>
            <a:ext cx="7350125" cy="1962150"/>
          </a:xfrm>
          <a:prstGeom prst="rect">
            <a:avLst/>
          </a:prstGeom>
          <a:noFill/>
          <a:ln w="9525" algn="ctr">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51">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1">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51">
                                            <p:txEl>
                                              <p:pRg st="13" end="1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251">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251">
                                            <p:txEl>
                                              <p:pRg st="15" end="1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251">
                                            <p:txEl>
                                              <p:pRg st="16" end="1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251">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Presentation</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pPr>
              <a:defRPr/>
            </a:pPr>
            <a:r>
              <a:rPr lang="en-ZA" sz="1800" b="1" dirty="0" smtClean="0">
                <a:solidFill>
                  <a:schemeClr val="tx1">
                    <a:lumMod val="65000"/>
                    <a:lumOff val="35000"/>
                  </a:schemeClr>
                </a:solidFill>
                <a:latin typeface="+mn-lt"/>
              </a:rPr>
              <a:t>Giovanni </a:t>
            </a:r>
            <a:r>
              <a:rPr lang="en-ZA" sz="1800" b="1" dirty="0" err="1" smtClean="0">
                <a:solidFill>
                  <a:schemeClr val="tx1">
                    <a:lumMod val="65000"/>
                    <a:lumOff val="35000"/>
                  </a:schemeClr>
                </a:solidFill>
                <a:latin typeface="+mn-lt"/>
              </a:rPr>
              <a:t>Costantini</a:t>
            </a: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Senior Sales for Post Trade</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London Stock Exchange Group</a:t>
            </a:r>
            <a:br>
              <a:rPr lang="en-ZA" sz="1800" dirty="0" smtClean="0">
                <a:solidFill>
                  <a:schemeClr val="tx1">
                    <a:lumMod val="65000"/>
                    <a:lumOff val="35000"/>
                  </a:schemeClr>
                </a:solidFill>
                <a:latin typeface="+mn-lt"/>
              </a:rPr>
            </a:br>
            <a:endParaRPr lang="en-ZA" sz="1800" dirty="0" smtClean="0">
              <a:solidFill>
                <a:schemeClr val="tx1">
                  <a:lumMod val="65000"/>
                  <a:lumOff val="35000"/>
                </a:schemeClr>
              </a:solidFill>
              <a:latin typeface="+mn-lt"/>
            </a:endParaRPr>
          </a:p>
          <a:p>
            <a:pPr>
              <a:defRPr/>
            </a:pPr>
            <a:endParaRPr lang="en-ZA" dirty="0" smtClean="0">
              <a:solidFill>
                <a:schemeClr val="tx1">
                  <a:lumMod val="65000"/>
                  <a:lumOff val="35000"/>
                </a:schemeClr>
              </a:solidFill>
              <a:latin typeface="+mn-lt"/>
            </a:endParaRPr>
          </a:p>
          <a:p>
            <a:pPr>
              <a:defRPr/>
            </a:pPr>
            <a:endParaRPr lang="en-ZA" dirty="0">
              <a:solidFill>
                <a:schemeClr val="tx1">
                  <a:lumMod val="65000"/>
                  <a:lumOff val="35000"/>
                </a:schemeClr>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T2S: a unique place where settling in Europe with efficiency and at low cost</a:t>
            </a:r>
            <a:br>
              <a:rPr lang="en-US" sz="2800" dirty="0"/>
            </a:br>
            <a:r>
              <a:rPr lang="en-US" sz="1800" i="1" dirty="0"/>
              <a:t>ICMA Event, </a:t>
            </a:r>
            <a:r>
              <a:rPr lang="en-US" sz="1600" i="1" dirty="0"/>
              <a:t>TARGET2-Securities (T2S) is coming, get ready!</a:t>
            </a:r>
            <a:endParaRPr lang="it-IT" sz="2800" dirty="0"/>
          </a:p>
        </p:txBody>
      </p:sp>
      <p:sp>
        <p:nvSpPr>
          <p:cNvPr id="6" name="Rectangle 3"/>
          <p:cNvSpPr txBox="1">
            <a:spLocks noChangeArrowheads="1"/>
          </p:cNvSpPr>
          <p:nvPr/>
        </p:nvSpPr>
        <p:spPr>
          <a:xfrm>
            <a:off x="537592" y="5019836"/>
            <a:ext cx="3962400" cy="533400"/>
          </a:xfrm>
          <a:prstGeom prst="rect">
            <a:avLst/>
          </a:prstGeom>
        </p:spPr>
        <p:txBody>
          <a:bodyPr>
            <a:noAutofit/>
          </a:bodyPr>
          <a:lstStyle>
            <a:lvl1pPr marL="0" indent="0" algn="l" defTabSz="914400" rtl="0" eaLnBrk="1" latinLnBrk="0" hangingPunct="1">
              <a:lnSpc>
                <a:spcPts val="2000"/>
              </a:lnSpc>
              <a:spcBef>
                <a:spcPct val="20000"/>
              </a:spcBef>
              <a:spcAft>
                <a:spcPts val="2835"/>
              </a:spcAft>
              <a:buFontTx/>
              <a:buNone/>
              <a:defRPr sz="1800" kern="1200" baseline="0">
                <a:solidFill>
                  <a:schemeClr val="tx1"/>
                </a:solidFill>
                <a:latin typeface="+mn-lt"/>
                <a:ea typeface="+mn-ea"/>
                <a:cs typeface="+mn-cs"/>
              </a:defRPr>
            </a:lvl1pPr>
            <a:lvl2pPr marL="0" indent="-285750" algn="l" defTabSz="914400" rtl="0" eaLnBrk="1" latinLnBrk="0" hangingPunct="1">
              <a:lnSpc>
                <a:spcPts val="2600"/>
              </a:lnSpc>
              <a:spcBef>
                <a:spcPts val="0"/>
              </a:spcBef>
              <a:buClr>
                <a:schemeClr val="tx2"/>
              </a:buClr>
              <a:buFont typeface="Arial" pitchFamily="34" charset="0"/>
              <a:buChar char="—"/>
              <a:defRPr sz="1500" kern="1200" baseline="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it-IT" sz="1050" dirty="0" err="1" smtClean="0">
                <a:solidFill>
                  <a:srgbClr val="FFFFFF"/>
                </a:solidFill>
              </a:rPr>
              <a:t>London</a:t>
            </a:r>
            <a:r>
              <a:rPr lang="it-IT" sz="1050" dirty="0" smtClean="0">
                <a:solidFill>
                  <a:srgbClr val="FFFFFF"/>
                </a:solidFill>
              </a:rPr>
              <a:t>,  20 </a:t>
            </a:r>
            <a:r>
              <a:rPr lang="it-IT" sz="1050" dirty="0" err="1" smtClean="0">
                <a:solidFill>
                  <a:srgbClr val="FFFFFF"/>
                </a:solidFill>
              </a:rPr>
              <a:t>June</a:t>
            </a:r>
            <a:r>
              <a:rPr lang="it-IT" sz="1050" dirty="0" smtClean="0">
                <a:solidFill>
                  <a:srgbClr val="FFFFFF"/>
                </a:solidFill>
              </a:rPr>
              <a:t>, 2013</a:t>
            </a:r>
          </a:p>
          <a:p>
            <a:pPr fontAlgn="auto"/>
            <a:endParaRPr lang="it-IT" sz="1050" dirty="0" smtClean="0">
              <a:solidFill>
                <a:srgbClr val="FFFFFF"/>
              </a:solidFill>
            </a:endParaRPr>
          </a:p>
        </p:txBody>
      </p:sp>
    </p:spTree>
    <p:extLst>
      <p:ext uri="{BB962C8B-B14F-4D97-AF65-F5344CB8AC3E}">
        <p14:creationId xmlns="" xmlns:p14="http://schemas.microsoft.com/office/powerpoint/2010/main" val="3201986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548" y="152636"/>
            <a:ext cx="6696296" cy="1123200"/>
          </a:xfrm>
        </p:spPr>
        <p:txBody>
          <a:bodyPr vert="horz" lIns="0" tIns="0" rIns="0" bIns="0" rtlCol="0" anchor="t" anchorCtr="0">
            <a:noAutofit/>
          </a:bodyPr>
          <a:lstStyle/>
          <a:p>
            <a:r>
              <a:rPr lang="en-US" sz="2600" dirty="0"/>
              <a:t>T2S will create the largest network of banks ever existed in </a:t>
            </a:r>
            <a:r>
              <a:rPr lang="en-US" sz="2600" dirty="0" smtClean="0"/>
              <a:t>Europe</a:t>
            </a:r>
            <a:endParaRPr lang="it-IT" sz="2600" dirty="0"/>
          </a:p>
        </p:txBody>
      </p:sp>
      <p:sp>
        <p:nvSpPr>
          <p:cNvPr id="3" name="Content Placeholder 2"/>
          <p:cNvSpPr>
            <a:spLocks noGrp="1"/>
          </p:cNvSpPr>
          <p:nvPr>
            <p:ph idx="1"/>
          </p:nvPr>
        </p:nvSpPr>
        <p:spPr>
          <a:xfrm>
            <a:off x="539999" y="1600199"/>
            <a:ext cx="7992441" cy="4068000"/>
          </a:xfrm>
        </p:spPr>
        <p:txBody>
          <a:bodyPr vert="horz" lIns="0" tIns="0" rIns="0" bIns="0" rtlCol="0">
            <a:normAutofit/>
          </a:bodyPr>
          <a:lstStyle/>
          <a:p>
            <a:pPr marL="285750" indent="-285750">
              <a:spcBef>
                <a:spcPts val="0"/>
              </a:spcBef>
              <a:buFont typeface="Arial" pitchFamily="34" charset="0"/>
              <a:buChar char="•"/>
            </a:pPr>
            <a:r>
              <a:rPr lang="it-IT" dirty="0"/>
              <a:t>23 CSDs using the same securities settlement system</a:t>
            </a:r>
          </a:p>
          <a:p>
            <a:pPr marL="285750" indent="-285750">
              <a:spcBef>
                <a:spcPts val="0"/>
              </a:spcBef>
              <a:buFont typeface="Arial" pitchFamily="34" charset="0"/>
              <a:buChar char="•"/>
            </a:pPr>
            <a:r>
              <a:rPr lang="it-IT" dirty="0"/>
              <a:t>Over 2,000 banks participating in the platform</a:t>
            </a:r>
          </a:p>
          <a:p>
            <a:pPr marL="285750" indent="-285750">
              <a:spcBef>
                <a:spcPts val="0"/>
              </a:spcBef>
              <a:buFont typeface="Arial" pitchFamily="34" charset="0"/>
              <a:buChar char="•"/>
            </a:pPr>
            <a:r>
              <a:rPr lang="it-IT" dirty="0"/>
              <a:t>Banks can find all their counterparts in T2S</a:t>
            </a:r>
          </a:p>
          <a:p>
            <a:pPr marL="285750" indent="-285750">
              <a:spcBef>
                <a:spcPts val="0"/>
              </a:spcBef>
              <a:buFont typeface="Arial" pitchFamily="34" charset="0"/>
              <a:buChar char="•"/>
            </a:pPr>
            <a:r>
              <a:rPr lang="it-IT" dirty="0"/>
              <a:t>Same procedures, same interface, same timing, same operating business day, same costs to interact with domestic and foreign counterparts</a:t>
            </a:r>
          </a:p>
        </p:txBody>
      </p:sp>
      <p:sp>
        <p:nvSpPr>
          <p:cNvPr id="5" name="TextBox 4"/>
          <p:cNvSpPr txBox="1"/>
          <p:nvPr/>
        </p:nvSpPr>
        <p:spPr>
          <a:xfrm>
            <a:off x="1289348" y="5131792"/>
            <a:ext cx="6480720" cy="830997"/>
          </a:xfrm>
          <a:prstGeom prst="rect">
            <a:avLst/>
          </a:prstGeom>
          <a:noFill/>
        </p:spPr>
        <p:txBody>
          <a:bodyPr wrap="square" rtlCol="0">
            <a:spAutoFit/>
          </a:bodyPr>
          <a:lstStyle/>
          <a:p>
            <a:pPr algn="ctr" fontAlgn="auto">
              <a:spcBef>
                <a:spcPts val="0"/>
              </a:spcBef>
              <a:spcAft>
                <a:spcPts val="0"/>
              </a:spcAft>
            </a:pPr>
            <a:r>
              <a:rPr lang="it-IT" sz="2400" dirty="0" smtClean="0">
                <a:solidFill>
                  <a:srgbClr val="65955C">
                    <a:lumMod val="50000"/>
                  </a:srgbClr>
                </a:solidFill>
                <a:latin typeface="Arial"/>
                <a:cs typeface="+mn-cs"/>
              </a:rPr>
              <a:t>T2S </a:t>
            </a:r>
            <a:r>
              <a:rPr lang="it-IT" sz="2400" dirty="0" err="1" smtClean="0">
                <a:solidFill>
                  <a:srgbClr val="65955C">
                    <a:lumMod val="50000"/>
                  </a:srgbClr>
                </a:solidFill>
                <a:latin typeface="Arial"/>
                <a:cs typeface="+mn-cs"/>
              </a:rPr>
              <a:t>will</a:t>
            </a:r>
            <a:r>
              <a:rPr lang="it-IT" sz="2400" dirty="0" smtClean="0">
                <a:solidFill>
                  <a:srgbClr val="65955C">
                    <a:lumMod val="50000"/>
                  </a:srgbClr>
                </a:solidFill>
                <a:latin typeface="Arial"/>
                <a:cs typeface="+mn-cs"/>
              </a:rPr>
              <a:t> </a:t>
            </a:r>
            <a:r>
              <a:rPr lang="it-IT" sz="2400" dirty="0" err="1" smtClean="0">
                <a:solidFill>
                  <a:srgbClr val="65955C">
                    <a:lumMod val="50000"/>
                  </a:srgbClr>
                </a:solidFill>
                <a:latin typeface="Arial"/>
                <a:cs typeface="+mn-cs"/>
              </a:rPr>
              <a:t>become</a:t>
            </a:r>
            <a:r>
              <a:rPr lang="it-IT" sz="2400" dirty="0" smtClean="0">
                <a:solidFill>
                  <a:srgbClr val="65955C">
                    <a:lumMod val="50000"/>
                  </a:srgbClr>
                </a:solidFill>
                <a:latin typeface="Arial"/>
                <a:cs typeface="+mn-cs"/>
              </a:rPr>
              <a:t> the </a:t>
            </a:r>
            <a:r>
              <a:rPr lang="it-IT" sz="2400" dirty="0" err="1" smtClean="0">
                <a:solidFill>
                  <a:srgbClr val="65955C">
                    <a:lumMod val="50000"/>
                  </a:srgbClr>
                </a:solidFill>
                <a:latin typeface="Arial"/>
                <a:cs typeface="+mn-cs"/>
              </a:rPr>
              <a:t>settlement</a:t>
            </a:r>
            <a:r>
              <a:rPr lang="it-IT" sz="2400" dirty="0" smtClean="0">
                <a:solidFill>
                  <a:srgbClr val="65955C">
                    <a:lumMod val="50000"/>
                  </a:srgbClr>
                </a:solidFill>
                <a:latin typeface="Arial"/>
                <a:cs typeface="+mn-cs"/>
              </a:rPr>
              <a:t> </a:t>
            </a:r>
            <a:r>
              <a:rPr lang="it-IT" sz="2400" dirty="0" err="1" smtClean="0">
                <a:solidFill>
                  <a:srgbClr val="65955C">
                    <a:lumMod val="50000"/>
                  </a:srgbClr>
                </a:solidFill>
                <a:latin typeface="Arial"/>
                <a:cs typeface="+mn-cs"/>
              </a:rPr>
              <a:t>system</a:t>
            </a:r>
            <a:r>
              <a:rPr lang="it-IT" sz="2400" dirty="0" smtClean="0">
                <a:solidFill>
                  <a:srgbClr val="65955C">
                    <a:lumMod val="50000"/>
                  </a:srgbClr>
                </a:solidFill>
                <a:latin typeface="Arial"/>
                <a:cs typeface="+mn-cs"/>
              </a:rPr>
              <a:t> of </a:t>
            </a:r>
            <a:r>
              <a:rPr lang="it-IT" sz="2400" dirty="0" err="1" smtClean="0">
                <a:solidFill>
                  <a:srgbClr val="65955C">
                    <a:lumMod val="50000"/>
                  </a:srgbClr>
                </a:solidFill>
                <a:latin typeface="Arial"/>
                <a:cs typeface="+mn-cs"/>
              </a:rPr>
              <a:t>reference</a:t>
            </a:r>
            <a:r>
              <a:rPr lang="it-IT" sz="2400" dirty="0" smtClean="0">
                <a:solidFill>
                  <a:srgbClr val="65955C">
                    <a:lumMod val="50000"/>
                  </a:srgbClr>
                </a:solidFill>
                <a:latin typeface="Arial"/>
                <a:cs typeface="+mn-cs"/>
              </a:rPr>
              <a:t> for Europe  </a:t>
            </a:r>
            <a:endParaRPr lang="it-IT" sz="2400" dirty="0">
              <a:solidFill>
                <a:srgbClr val="65955C">
                  <a:lumMod val="50000"/>
                </a:srgbClr>
              </a:solidFill>
              <a:latin typeface="Arial"/>
              <a:cs typeface="+mn-cs"/>
            </a:endParaRPr>
          </a:p>
        </p:txBody>
      </p:sp>
      <p:sp>
        <p:nvSpPr>
          <p:cNvPr id="6" name="Rounded Rectangle 5"/>
          <p:cNvSpPr/>
          <p:nvPr/>
        </p:nvSpPr>
        <p:spPr>
          <a:xfrm>
            <a:off x="722205" y="5157192"/>
            <a:ext cx="7344816" cy="78513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srgbClr val="FFFFFF"/>
              </a:solidFill>
            </a:endParaRPr>
          </a:p>
        </p:txBody>
      </p:sp>
      <p:sp>
        <p:nvSpPr>
          <p:cNvPr id="4" name="Down Arrow 3"/>
          <p:cNvSpPr/>
          <p:nvPr/>
        </p:nvSpPr>
        <p:spPr>
          <a:xfrm>
            <a:off x="2843808" y="4077072"/>
            <a:ext cx="3096344"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srgbClr val="FFFFFF"/>
              </a:solidFill>
            </a:endParaRPr>
          </a:p>
        </p:txBody>
      </p:sp>
      <p:sp>
        <p:nvSpPr>
          <p:cNvPr id="8"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19</a:t>
            </a:fld>
            <a:endParaRPr lang="en-GB" sz="1100" b="1" dirty="0">
              <a:solidFill>
                <a:srgbClr val="16202C"/>
              </a:solidFill>
            </a:endParaRPr>
          </a:p>
        </p:txBody>
      </p:sp>
    </p:spTree>
    <p:extLst>
      <p:ext uri="{BB962C8B-B14F-4D97-AF65-F5344CB8AC3E}">
        <p14:creationId xmlns="" xmlns:p14="http://schemas.microsoft.com/office/powerpoint/2010/main" val="2188823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Welcome and opening remarks</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pPr>
              <a:defRPr/>
            </a:pPr>
            <a:r>
              <a:rPr lang="en-ZA" sz="1800" b="1" dirty="0" smtClean="0">
                <a:solidFill>
                  <a:schemeClr val="tx1">
                    <a:lumMod val="65000"/>
                    <a:lumOff val="35000"/>
                  </a:schemeClr>
                </a:solidFill>
                <a:latin typeface="+mn-lt"/>
              </a:rPr>
              <a:t>Nicholas Hamilton</a:t>
            </a: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Executive Director EMEA Fixed Income Operations</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J.P. Morgan Corporate &amp; Investment Bank</a:t>
            </a:r>
          </a:p>
          <a:p>
            <a:pPr>
              <a:defRPr/>
            </a:pPr>
            <a:endParaRPr lang="en-ZA" dirty="0" smtClean="0">
              <a:solidFill>
                <a:schemeClr val="tx1">
                  <a:lumMod val="65000"/>
                  <a:lumOff val="35000"/>
                </a:schemeClr>
              </a:solidFill>
              <a:latin typeface="+mn-lt"/>
            </a:endParaRPr>
          </a:p>
          <a:p>
            <a:pPr>
              <a:defRPr/>
            </a:pPr>
            <a:endParaRPr lang="en-ZA" dirty="0">
              <a:solidFill>
                <a:schemeClr val="tx1">
                  <a:lumMod val="65000"/>
                  <a:lumOff val="35000"/>
                </a:schemeClr>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548" y="260648"/>
            <a:ext cx="5976664" cy="400110"/>
          </a:xfrm>
          <a:noFill/>
          <a:ln w="9525">
            <a:noFill/>
            <a:miter lim="800000"/>
            <a:headEnd/>
            <a:tailEnd/>
          </a:ln>
        </p:spPr>
        <p:txBody>
          <a:bodyPr vert="horz" wrap="square" lIns="0" tIns="0" rIns="0" bIns="0" numCol="1" anchor="t" anchorCtr="0" compatLnSpc="1">
            <a:prstTxWarp prst="textNoShape">
              <a:avLst/>
            </a:prstTxWarp>
          </a:bodyPr>
          <a:lstStyle/>
          <a:p>
            <a:r>
              <a:rPr lang="it-IT" sz="2600" kern="1200" dirty="0" smtClean="0"/>
              <a:t>T2S: A change in paradigm</a:t>
            </a:r>
            <a:endParaRPr lang="it-IT" sz="2600" kern="1200" dirty="0"/>
          </a:p>
        </p:txBody>
      </p:sp>
      <p:pic>
        <p:nvPicPr>
          <p:cNvPr id="1026" name="Picture 2" descr="C:\Users\achiozzi\Desktop\cose utili\foto\T2S_logo.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5920" y="2072072"/>
            <a:ext cx="1478708" cy="808421"/>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p:cNvSpPr/>
          <p:nvPr/>
        </p:nvSpPr>
        <p:spPr>
          <a:xfrm>
            <a:off x="2569764" y="1772816"/>
            <a:ext cx="5674644" cy="1815882"/>
          </a:xfrm>
          <a:prstGeom prst="rect">
            <a:avLst/>
          </a:prstGeom>
        </p:spPr>
        <p:txBody>
          <a:bodyPr wrap="square">
            <a:spAutoFit/>
          </a:bodyPr>
          <a:lstStyle/>
          <a:p>
            <a:pPr marL="285750" lvl="1" indent="-285750" fontAlgn="auto">
              <a:spcBef>
                <a:spcPts val="0"/>
              </a:spcBef>
              <a:spcAft>
                <a:spcPts val="0"/>
              </a:spcAft>
              <a:buFont typeface="Arial" pitchFamily="34" charset="0"/>
              <a:buChar char="•"/>
            </a:pPr>
            <a:r>
              <a:rPr lang="en-GB" sz="1600" dirty="0" smtClean="0">
                <a:solidFill>
                  <a:srgbClr val="16202C"/>
                </a:solidFill>
                <a:latin typeface="Arial"/>
                <a:cs typeface="+mn-cs"/>
              </a:rPr>
              <a:t>Use of a single securities and cash account to settle across  Europe -&gt; centralisation and optimisation of asset portfolio</a:t>
            </a:r>
          </a:p>
          <a:p>
            <a:pPr marL="285750" lvl="1" indent="-285750" fontAlgn="auto">
              <a:spcBef>
                <a:spcPts val="0"/>
              </a:spcBef>
              <a:spcAft>
                <a:spcPts val="0"/>
              </a:spcAft>
              <a:buFont typeface="Arial" pitchFamily="34" charset="0"/>
              <a:buChar char="•"/>
            </a:pPr>
            <a:r>
              <a:rPr lang="en-US" sz="1600" dirty="0">
                <a:solidFill>
                  <a:srgbClr val="16202C"/>
                </a:solidFill>
                <a:latin typeface="Arial"/>
                <a:cs typeface="+mn-cs"/>
              </a:rPr>
              <a:t>Neither pre-funding nor pre-positioning is needed </a:t>
            </a:r>
          </a:p>
          <a:p>
            <a:pPr marL="285750" lvl="1" indent="-285750" fontAlgn="auto">
              <a:spcBef>
                <a:spcPts val="0"/>
              </a:spcBef>
              <a:spcAft>
                <a:spcPts val="0"/>
              </a:spcAft>
              <a:buFont typeface="Arial" pitchFamily="34" charset="0"/>
              <a:buChar char="•"/>
            </a:pPr>
            <a:r>
              <a:rPr lang="en-GB" sz="1600" dirty="0" smtClean="0">
                <a:solidFill>
                  <a:srgbClr val="16202C"/>
                </a:solidFill>
                <a:latin typeface="Arial"/>
                <a:cs typeface="+mn-cs"/>
              </a:rPr>
              <a:t>Use of the actual cash account in Target2 (where Euro area banks have the major part of their liquidity) to cover any trading need in central bank money</a:t>
            </a:r>
          </a:p>
        </p:txBody>
      </p:sp>
      <p:grpSp>
        <p:nvGrpSpPr>
          <p:cNvPr id="3" name="Group 2"/>
          <p:cNvGrpSpPr/>
          <p:nvPr/>
        </p:nvGrpSpPr>
        <p:grpSpPr>
          <a:xfrm>
            <a:off x="438445" y="3933056"/>
            <a:ext cx="4254500" cy="1923565"/>
            <a:chOff x="742452" y="3629025"/>
            <a:chExt cx="7150100" cy="2812346"/>
          </a:xfrm>
        </p:grpSpPr>
        <p:pic>
          <p:nvPicPr>
            <p:cNvPr id="4" name="Picture 2" descr="omini in una rete informatic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96873" y="4225044"/>
              <a:ext cx="2752279" cy="1588381"/>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asellaDiTesto 5"/>
            <p:cNvSpPr txBox="1"/>
            <p:nvPr/>
          </p:nvSpPr>
          <p:spPr>
            <a:xfrm>
              <a:off x="742452" y="3692737"/>
              <a:ext cx="2895600" cy="449985"/>
            </a:xfrm>
            <a:prstGeom prst="rect">
              <a:avLst/>
            </a:prstGeom>
            <a:noFill/>
            <a:ln>
              <a:noFill/>
            </a:ln>
          </p:spPr>
          <p:txBody>
            <a:bodyPr wrap="square" rtlCol="0">
              <a:spAutoFit/>
            </a:bodyPr>
            <a:lstStyle/>
            <a:p>
              <a:pPr fontAlgn="auto">
                <a:spcBef>
                  <a:spcPts val="0"/>
                </a:spcBef>
                <a:spcAft>
                  <a:spcPts val="0"/>
                </a:spcAft>
              </a:pPr>
              <a:r>
                <a:rPr lang="it-IT" sz="1400" dirty="0" smtClean="0">
                  <a:solidFill>
                    <a:srgbClr val="16202C"/>
                  </a:solidFill>
                  <a:latin typeface="Arial"/>
                  <a:cs typeface="+mn-cs"/>
                </a:rPr>
                <a:t>From </a:t>
              </a:r>
              <a:r>
                <a:rPr lang="it-IT" sz="1400" dirty="0" err="1" smtClean="0">
                  <a:solidFill>
                    <a:srgbClr val="16202C"/>
                  </a:solidFill>
                  <a:latin typeface="Arial"/>
                  <a:cs typeface="+mn-cs"/>
                </a:rPr>
                <a:t>complexity</a:t>
              </a:r>
              <a:r>
                <a:rPr lang="it-IT" sz="1400" dirty="0" smtClean="0">
                  <a:solidFill>
                    <a:srgbClr val="16202C"/>
                  </a:solidFill>
                  <a:latin typeface="Arial"/>
                  <a:cs typeface="+mn-cs"/>
                </a:rPr>
                <a:t> … </a:t>
              </a:r>
              <a:endParaRPr lang="it-IT" sz="1400" dirty="0">
                <a:solidFill>
                  <a:srgbClr val="16202C"/>
                </a:solidFill>
                <a:latin typeface="Arial"/>
                <a:cs typeface="+mn-cs"/>
              </a:endParaRPr>
            </a:p>
          </p:txBody>
        </p:sp>
        <p:pic>
          <p:nvPicPr>
            <p:cNvPr id="1032" name="Picture 8" descr="http://www.iltecnicodelfuturo.it/wp-content/uploads/2012/07/Comunicazione-omini.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206519" y="3864681"/>
              <a:ext cx="2686033" cy="257669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CasellaDiTesto 9"/>
            <p:cNvSpPr txBox="1"/>
            <p:nvPr/>
          </p:nvSpPr>
          <p:spPr>
            <a:xfrm>
              <a:off x="5206519" y="3629025"/>
              <a:ext cx="2686033" cy="449985"/>
            </a:xfrm>
            <a:prstGeom prst="rect">
              <a:avLst/>
            </a:prstGeom>
            <a:noFill/>
          </p:spPr>
          <p:txBody>
            <a:bodyPr wrap="square" rtlCol="0">
              <a:spAutoFit/>
            </a:bodyPr>
            <a:lstStyle/>
            <a:p>
              <a:pPr fontAlgn="auto">
                <a:spcBef>
                  <a:spcPts val="0"/>
                </a:spcBef>
                <a:spcAft>
                  <a:spcPts val="0"/>
                </a:spcAft>
              </a:pPr>
              <a:r>
                <a:rPr lang="it-IT" sz="1400" dirty="0" smtClean="0">
                  <a:solidFill>
                    <a:srgbClr val="005192"/>
                  </a:solidFill>
                  <a:latin typeface="Arial"/>
                  <a:cs typeface="+mn-cs"/>
                </a:rPr>
                <a:t>… to </a:t>
              </a:r>
              <a:r>
                <a:rPr lang="it-IT" sz="1400" dirty="0" err="1" smtClean="0">
                  <a:solidFill>
                    <a:srgbClr val="005192"/>
                  </a:solidFill>
                  <a:latin typeface="Arial"/>
                  <a:cs typeface="+mn-cs"/>
                </a:rPr>
                <a:t>simplicity</a:t>
              </a:r>
              <a:endParaRPr lang="it-IT" sz="1400" dirty="0">
                <a:solidFill>
                  <a:srgbClr val="005192"/>
                </a:solidFill>
                <a:latin typeface="Arial"/>
                <a:cs typeface="+mn-cs"/>
              </a:endParaRPr>
            </a:p>
          </p:txBody>
        </p:sp>
        <p:sp>
          <p:nvSpPr>
            <p:cNvPr id="8" name="Freccia a destra 7"/>
            <p:cNvSpPr/>
            <p:nvPr/>
          </p:nvSpPr>
          <p:spPr bwMode="auto">
            <a:xfrm>
              <a:off x="4336552" y="4225044"/>
              <a:ext cx="457200" cy="1384300"/>
            </a:xfrm>
            <a:prstGeom prst="rightArrow">
              <a:avLst/>
            </a:prstGeom>
            <a:solidFill>
              <a:srgbClr val="809BC0"/>
            </a:solidFill>
            <a:ln w="9525" cap="flat" cmpd="sng" algn="ctr">
              <a:solidFill>
                <a:srgbClr val="809BC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bodyPr>
            <a:lstStyle/>
            <a:p>
              <a:endParaRPr lang="it-IT" sz="1100" smtClean="0">
                <a:solidFill>
                  <a:srgbClr val="005192"/>
                </a:solidFill>
                <a:latin typeface="Arial"/>
                <a:ea typeface="Osaka" pitchFamily="-80" charset="-128"/>
                <a:cs typeface="+mn-cs"/>
              </a:endParaRPr>
            </a:p>
          </p:txBody>
        </p:sp>
      </p:grpSp>
      <p:sp>
        <p:nvSpPr>
          <p:cNvPr id="12" name="Triangolo isoscele 11"/>
          <p:cNvSpPr/>
          <p:nvPr/>
        </p:nvSpPr>
        <p:spPr bwMode="auto">
          <a:xfrm rot="5400000">
            <a:off x="1933036" y="2354437"/>
            <a:ext cx="959586" cy="270331"/>
          </a:xfrm>
          <a:prstGeom prst="triangle">
            <a:avLst/>
          </a:prstGeom>
          <a:solidFill>
            <a:srgbClr val="809BC0"/>
          </a:solidFill>
          <a:ln w="9525" cap="flat" cmpd="sng" algn="ctr">
            <a:solidFill>
              <a:srgbClr val="809BC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bodyPr>
          <a:lstStyle/>
          <a:p>
            <a:endParaRPr lang="it-IT" sz="1600" smtClean="0">
              <a:solidFill>
                <a:srgbClr val="005192"/>
              </a:solidFill>
              <a:latin typeface="Arial"/>
              <a:ea typeface="Osaka" pitchFamily="-80" charset="-128"/>
              <a:cs typeface="+mn-cs"/>
            </a:endParaRPr>
          </a:p>
        </p:txBody>
      </p:sp>
      <p:sp>
        <p:nvSpPr>
          <p:cNvPr id="14" name="Rounded Rectangle 13"/>
          <p:cNvSpPr/>
          <p:nvPr/>
        </p:nvSpPr>
        <p:spPr>
          <a:xfrm>
            <a:off x="5120208" y="3706786"/>
            <a:ext cx="1512168" cy="504056"/>
          </a:xfrm>
          <a:prstGeom prst="roundRect">
            <a:avLst>
              <a:gd name="adj" fmla="val 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sz="1600" b="1" dirty="0" smtClean="0">
                <a:solidFill>
                  <a:srgbClr val="005192"/>
                </a:solidFill>
                <a:cs typeface="Osaka"/>
              </a:rPr>
              <a:t>Italian bank A</a:t>
            </a:r>
            <a:endParaRPr lang="en-US" sz="1600" b="1" dirty="0">
              <a:solidFill>
                <a:srgbClr val="005192"/>
              </a:solidFill>
              <a:cs typeface="Osaka"/>
            </a:endParaRPr>
          </a:p>
        </p:txBody>
      </p:sp>
      <p:pic>
        <p:nvPicPr>
          <p:cNvPr id="15" name="Picture 14"/>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971717" y="4976670"/>
            <a:ext cx="3411359" cy="1224638"/>
          </a:xfrm>
          <a:prstGeom prst="rect">
            <a:avLst/>
          </a:prstGeom>
          <a:noFill/>
        </p:spPr>
      </p:pic>
      <p:sp>
        <p:nvSpPr>
          <p:cNvPr id="16" name="Rounded Rectangle 15"/>
          <p:cNvSpPr/>
          <p:nvPr/>
        </p:nvSpPr>
        <p:spPr>
          <a:xfrm>
            <a:off x="6779530" y="3693907"/>
            <a:ext cx="1603546" cy="504056"/>
          </a:xfrm>
          <a:prstGeom prst="roundRect">
            <a:avLst>
              <a:gd name="adj" fmla="val 0"/>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r>
              <a:rPr lang="it-IT" sz="1600" b="1" dirty="0" smtClean="0">
                <a:solidFill>
                  <a:srgbClr val="005192"/>
                </a:solidFill>
                <a:cs typeface="Osaka"/>
              </a:rPr>
              <a:t>German bank B</a:t>
            </a:r>
            <a:endParaRPr lang="en-US" sz="1600" b="1" dirty="0">
              <a:solidFill>
                <a:srgbClr val="005192"/>
              </a:solidFill>
              <a:cs typeface="Osaka"/>
            </a:endParaRPr>
          </a:p>
        </p:txBody>
      </p:sp>
      <p:cxnSp>
        <p:nvCxnSpPr>
          <p:cNvPr id="19" name="Straight Arrow Connector 18"/>
          <p:cNvCxnSpPr/>
          <p:nvPr/>
        </p:nvCxnSpPr>
        <p:spPr>
          <a:xfrm>
            <a:off x="5871592" y="4256590"/>
            <a:ext cx="0" cy="72008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4860032" y="3609020"/>
            <a:ext cx="3672408" cy="2664296"/>
          </a:xfrm>
          <a:prstGeom prst="roundRect">
            <a:avLst>
              <a:gd name="adj" fmla="val 7433"/>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endParaRPr lang="it-IT" sz="1400" dirty="0">
              <a:solidFill>
                <a:srgbClr val="005192"/>
              </a:solidFill>
              <a:cs typeface="Osaka"/>
            </a:endParaRPr>
          </a:p>
        </p:txBody>
      </p:sp>
      <p:cxnSp>
        <p:nvCxnSpPr>
          <p:cNvPr id="34" name="Straight Arrow Connector 33"/>
          <p:cNvCxnSpPr/>
          <p:nvPr/>
        </p:nvCxnSpPr>
        <p:spPr>
          <a:xfrm>
            <a:off x="7424464" y="4257092"/>
            <a:ext cx="0" cy="72008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21"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20</a:t>
            </a:fld>
            <a:endParaRPr lang="en-GB" sz="1100" b="1" dirty="0">
              <a:solidFill>
                <a:srgbClr val="16202C"/>
              </a:solidFill>
            </a:endParaRPr>
          </a:p>
        </p:txBody>
      </p:sp>
    </p:spTree>
    <p:extLst>
      <p:ext uri="{BB962C8B-B14F-4D97-AF65-F5344CB8AC3E}">
        <p14:creationId xmlns="" xmlns:p14="http://schemas.microsoft.com/office/powerpoint/2010/main" val="3314293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60" y="332656"/>
            <a:ext cx="6770712" cy="800219"/>
          </a:xfrm>
        </p:spPr>
        <p:txBody>
          <a:bodyPr/>
          <a:lstStyle/>
          <a:p>
            <a:r>
              <a:rPr lang="it-IT" sz="2600" dirty="0" smtClean="0"/>
              <a:t>An </a:t>
            </a:r>
            <a:r>
              <a:rPr lang="it-IT" sz="2600" dirty="0" err="1" smtClean="0"/>
              <a:t>effective</a:t>
            </a:r>
            <a:r>
              <a:rPr lang="it-IT" sz="2600" dirty="0" smtClean="0"/>
              <a:t> </a:t>
            </a:r>
            <a:r>
              <a:rPr lang="it-IT" sz="2600" dirty="0" err="1" smtClean="0"/>
              <a:t>functioning</a:t>
            </a:r>
            <a:r>
              <a:rPr lang="it-IT" sz="2600" dirty="0" smtClean="0"/>
              <a:t> of T2S </a:t>
            </a:r>
            <a:r>
              <a:rPr lang="it-IT" sz="2600" dirty="0" err="1" smtClean="0"/>
              <a:t>requires</a:t>
            </a:r>
            <a:r>
              <a:rPr lang="it-IT" sz="2600" dirty="0" smtClean="0"/>
              <a:t> full </a:t>
            </a:r>
            <a:r>
              <a:rPr lang="it-IT" sz="2600" dirty="0" err="1" smtClean="0"/>
              <a:t>harmonisation</a:t>
            </a:r>
            <a:r>
              <a:rPr lang="it-IT" sz="2600" dirty="0" smtClean="0"/>
              <a:t> of corporate </a:t>
            </a:r>
            <a:r>
              <a:rPr lang="it-IT" sz="2600" dirty="0" err="1" smtClean="0"/>
              <a:t>actions</a:t>
            </a:r>
            <a:endParaRPr lang="it-IT" sz="2600" dirty="0"/>
          </a:p>
        </p:txBody>
      </p:sp>
      <p:sp>
        <p:nvSpPr>
          <p:cNvPr id="3" name="Content Placeholder 2"/>
          <p:cNvSpPr>
            <a:spLocks noGrp="1"/>
          </p:cNvSpPr>
          <p:nvPr>
            <p:ph idx="1"/>
          </p:nvPr>
        </p:nvSpPr>
        <p:spPr>
          <a:xfrm>
            <a:off x="990600" y="1963737"/>
            <a:ext cx="6533728" cy="3733800"/>
          </a:xfrm>
        </p:spPr>
        <p:txBody>
          <a:bodyPr vert="horz" lIns="0" tIns="0" rIns="0" bIns="0" rtlCol="0">
            <a:noAutofit/>
          </a:bodyPr>
          <a:lstStyle/>
          <a:p>
            <a:pPr marL="285750" indent="-285750">
              <a:lnSpc>
                <a:spcPct val="100000"/>
              </a:lnSpc>
              <a:spcBef>
                <a:spcPts val="0"/>
              </a:spcBef>
              <a:spcAft>
                <a:spcPts val="600"/>
              </a:spcAft>
              <a:buFont typeface="Arial" pitchFamily="34" charset="0"/>
              <a:buChar char="•"/>
            </a:pPr>
            <a:r>
              <a:rPr lang="it-IT" sz="1600" dirty="0"/>
              <a:t>Full advantages from T2S only if a high level of harmonisation of corporate actions is </a:t>
            </a:r>
            <a:r>
              <a:rPr lang="it-IT" sz="1600" dirty="0" err="1"/>
              <a:t>reached</a:t>
            </a:r>
            <a:r>
              <a:rPr lang="it-IT" sz="1600" dirty="0"/>
              <a:t> </a:t>
            </a:r>
            <a:endParaRPr lang="it-IT" sz="1600" dirty="0" smtClean="0"/>
          </a:p>
          <a:p>
            <a:pPr marL="285750" indent="-285750">
              <a:lnSpc>
                <a:spcPct val="100000"/>
              </a:lnSpc>
              <a:spcBef>
                <a:spcPts val="0"/>
              </a:spcBef>
              <a:spcAft>
                <a:spcPts val="600"/>
              </a:spcAft>
              <a:buFont typeface="Arial" pitchFamily="34" charset="0"/>
              <a:buChar char="•"/>
            </a:pPr>
            <a:r>
              <a:rPr lang="it-IT" sz="1600" dirty="0" err="1" smtClean="0"/>
              <a:t>This</a:t>
            </a:r>
            <a:r>
              <a:rPr lang="it-IT" sz="1600" dirty="0" smtClean="0"/>
              <a:t> </a:t>
            </a:r>
            <a:r>
              <a:rPr lang="it-IT" sz="1600" dirty="0" err="1" smtClean="0"/>
              <a:t>means</a:t>
            </a:r>
            <a:r>
              <a:rPr lang="it-IT" sz="1600" dirty="0" smtClean="0"/>
              <a:t>:</a:t>
            </a:r>
          </a:p>
          <a:p>
            <a:pPr marL="571500" lvl="3" indent="-279400">
              <a:spcAft>
                <a:spcPts val="600"/>
              </a:spcAft>
            </a:pPr>
            <a:r>
              <a:rPr lang="it-IT" sz="1300" dirty="0" err="1" smtClean="0"/>
              <a:t>Reaching</a:t>
            </a:r>
            <a:r>
              <a:rPr lang="it-IT" sz="1300" dirty="0" smtClean="0"/>
              <a:t> </a:t>
            </a:r>
            <a:r>
              <a:rPr lang="it-IT" sz="1300" dirty="0"/>
              <a:t>full compliance to international standards endorsed by the </a:t>
            </a:r>
            <a:r>
              <a:rPr lang="it-IT" sz="1300" dirty="0" err="1"/>
              <a:t>European</a:t>
            </a:r>
            <a:r>
              <a:rPr lang="it-IT" sz="1300" dirty="0"/>
              <a:t> </a:t>
            </a:r>
            <a:r>
              <a:rPr lang="it-IT" sz="1300" dirty="0" err="1" smtClean="0"/>
              <a:t>Commission</a:t>
            </a:r>
            <a:endParaRPr lang="it-IT" sz="1300" dirty="0" smtClean="0"/>
          </a:p>
          <a:p>
            <a:pPr marL="571500" lvl="3" indent="-279400">
              <a:spcAft>
                <a:spcPts val="600"/>
              </a:spcAft>
            </a:pPr>
            <a:r>
              <a:rPr lang="it-IT" sz="1300" dirty="0" err="1" smtClean="0"/>
              <a:t>Limiting</a:t>
            </a:r>
            <a:r>
              <a:rPr lang="it-IT" sz="1300" dirty="0" smtClean="0"/>
              <a:t> </a:t>
            </a:r>
            <a:r>
              <a:rPr lang="it-IT" sz="1300" dirty="0"/>
              <a:t>at the minimum the so called «market specific attributes» without any impact on cross border settlement</a:t>
            </a:r>
          </a:p>
          <a:p>
            <a:pPr marL="285750" indent="-285750">
              <a:lnSpc>
                <a:spcPct val="100000"/>
              </a:lnSpc>
              <a:spcBef>
                <a:spcPts val="0"/>
              </a:spcBef>
              <a:spcAft>
                <a:spcPts val="600"/>
              </a:spcAft>
              <a:buFont typeface="Arial" pitchFamily="34" charset="0"/>
              <a:buChar char="•"/>
            </a:pPr>
            <a:r>
              <a:rPr lang="it-IT" sz="1600" dirty="0"/>
              <a:t>From Monte Titoli and </a:t>
            </a:r>
            <a:r>
              <a:rPr lang="it-IT" sz="1600" dirty="0" err="1"/>
              <a:t>LSEG’s</a:t>
            </a:r>
            <a:r>
              <a:rPr lang="it-IT" sz="1600" dirty="0"/>
              <a:t> </a:t>
            </a:r>
            <a:r>
              <a:rPr lang="it-IT" sz="1600" dirty="0" smtClean="0"/>
              <a:t>side</a:t>
            </a:r>
          </a:p>
          <a:p>
            <a:pPr marL="571500" lvl="3" indent="-279400">
              <a:spcAft>
                <a:spcPts val="600"/>
              </a:spcAft>
            </a:pPr>
            <a:r>
              <a:rPr lang="it-IT" sz="1300" dirty="0" smtClean="0"/>
              <a:t>Monte </a:t>
            </a:r>
            <a:r>
              <a:rPr lang="it-IT" sz="1300" dirty="0"/>
              <a:t>Titoli is among the most compliant CSDs in </a:t>
            </a:r>
            <a:r>
              <a:rPr lang="it-IT" sz="1300" dirty="0" smtClean="0"/>
              <a:t>Europe</a:t>
            </a:r>
          </a:p>
          <a:p>
            <a:pPr marL="571500" lvl="3" indent="-279400">
              <a:spcAft>
                <a:spcPts val="600"/>
              </a:spcAft>
            </a:pPr>
            <a:r>
              <a:rPr lang="it-IT" sz="1300" dirty="0" smtClean="0"/>
              <a:t>Full </a:t>
            </a:r>
            <a:r>
              <a:rPr lang="it-IT" sz="1300" dirty="0"/>
              <a:t>compliance on corporate actions on stock by the end of </a:t>
            </a:r>
            <a:r>
              <a:rPr lang="it-IT" sz="1300" dirty="0" err="1"/>
              <a:t>this</a:t>
            </a:r>
            <a:r>
              <a:rPr lang="it-IT" sz="1300" dirty="0"/>
              <a:t> </a:t>
            </a:r>
            <a:r>
              <a:rPr lang="it-IT" sz="1300" dirty="0" err="1" smtClean="0"/>
              <a:t>year</a:t>
            </a:r>
            <a:endParaRPr lang="it-IT" sz="1300" dirty="0" smtClean="0"/>
          </a:p>
          <a:p>
            <a:pPr marL="571500" lvl="3" indent="-279400">
              <a:spcAft>
                <a:spcPts val="600"/>
              </a:spcAft>
            </a:pPr>
            <a:r>
              <a:rPr lang="it-IT" sz="1300" dirty="0" smtClean="0"/>
              <a:t>Full </a:t>
            </a:r>
            <a:r>
              <a:rPr lang="it-IT" sz="1300" dirty="0"/>
              <a:t>harmonisation of corporate actions on flow within T2S </a:t>
            </a:r>
            <a:r>
              <a:rPr lang="it-IT" sz="1300" dirty="0" err="1"/>
              <a:t>Wave</a:t>
            </a:r>
            <a:r>
              <a:rPr lang="it-IT" sz="1300" dirty="0"/>
              <a:t> </a:t>
            </a:r>
            <a:r>
              <a:rPr lang="it-IT" sz="1300" dirty="0" smtClean="0"/>
              <a:t>1</a:t>
            </a:r>
          </a:p>
          <a:p>
            <a:pPr marL="571500" lvl="3" indent="-279400">
              <a:spcAft>
                <a:spcPts val="600"/>
              </a:spcAft>
            </a:pPr>
            <a:r>
              <a:rPr lang="it-IT" sz="1300" dirty="0" smtClean="0"/>
              <a:t>No </a:t>
            </a:r>
            <a:r>
              <a:rPr lang="it-IT" sz="1300" dirty="0"/>
              <a:t>so called market specific attributes have been raised at the European level</a:t>
            </a:r>
          </a:p>
        </p:txBody>
      </p:sp>
      <p:sp>
        <p:nvSpPr>
          <p:cNvPr id="5"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21</a:t>
            </a:fld>
            <a:endParaRPr lang="en-GB" sz="1100" b="1" dirty="0">
              <a:solidFill>
                <a:srgbClr val="16202C"/>
              </a:solidFill>
            </a:endParaRPr>
          </a:p>
        </p:txBody>
      </p:sp>
    </p:spTree>
    <p:extLst>
      <p:ext uri="{BB962C8B-B14F-4D97-AF65-F5344CB8AC3E}">
        <p14:creationId xmlns="" xmlns:p14="http://schemas.microsoft.com/office/powerpoint/2010/main" val="707671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1"/>
          <p:cNvGrpSpPr/>
          <p:nvPr/>
        </p:nvGrpSpPr>
        <p:grpSpPr>
          <a:xfrm>
            <a:off x="1655676" y="1520788"/>
            <a:ext cx="5308192" cy="4500500"/>
            <a:chOff x="6190438" y="1275606"/>
            <a:chExt cx="2679899" cy="1750884"/>
          </a:xfrm>
        </p:grpSpPr>
        <p:pic>
          <p:nvPicPr>
            <p:cNvPr id="5122" name="Picture 2" descr="cross border image "/>
            <p:cNvPicPr>
              <a:picLocks noChangeAspect="1" noChangeArrowheads="1"/>
            </p:cNvPicPr>
            <p:nvPr/>
          </p:nvPicPr>
          <p:blipFill>
            <a:blip r:embed="rId2" cstate="print"/>
            <a:srcRect/>
            <a:stretch>
              <a:fillRect/>
            </a:stretch>
          </p:blipFill>
          <p:spPr bwMode="auto">
            <a:xfrm>
              <a:off x="6190438" y="1275606"/>
              <a:ext cx="2679899" cy="1750884"/>
            </a:xfrm>
            <a:prstGeom prst="rect">
              <a:avLst/>
            </a:prstGeom>
            <a:ln>
              <a:noFill/>
            </a:ln>
            <a:effectLst>
              <a:softEdge rad="112500"/>
            </a:effectLst>
          </p:spPr>
        </p:pic>
        <p:sp>
          <p:nvSpPr>
            <p:cNvPr id="11" name="Ovale 10"/>
            <p:cNvSpPr/>
            <p:nvPr/>
          </p:nvSpPr>
          <p:spPr>
            <a:xfrm>
              <a:off x="7493848" y="2139710"/>
              <a:ext cx="64800" cy="64800"/>
            </a:xfrm>
            <a:prstGeom prst="ellipse">
              <a:avLst/>
            </a:prstGeom>
            <a:solidFill>
              <a:srgbClr val="4C74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GB">
                <a:solidFill>
                  <a:srgbClr val="FFFFFF"/>
                </a:solidFill>
              </a:endParaRPr>
            </a:p>
          </p:txBody>
        </p:sp>
      </p:grpSp>
      <p:sp>
        <p:nvSpPr>
          <p:cNvPr id="2" name="Titolo 1"/>
          <p:cNvSpPr>
            <a:spLocks noGrp="1"/>
          </p:cNvSpPr>
          <p:nvPr>
            <p:ph type="title"/>
          </p:nvPr>
        </p:nvSpPr>
        <p:spPr>
          <a:xfrm>
            <a:off x="609600" y="580618"/>
            <a:ext cx="6446676" cy="400110"/>
          </a:xfrm>
        </p:spPr>
        <p:txBody>
          <a:bodyPr/>
          <a:lstStyle/>
          <a:p>
            <a:r>
              <a:rPr lang="it-IT" sz="2600" dirty="0" smtClean="0"/>
              <a:t>T2S </a:t>
            </a:r>
            <a:r>
              <a:rPr lang="it-IT" sz="2600" dirty="0" err="1" smtClean="0"/>
              <a:t>is</a:t>
            </a:r>
            <a:r>
              <a:rPr lang="it-IT" sz="2600" dirty="0" smtClean="0"/>
              <a:t> “key” </a:t>
            </a:r>
            <a:r>
              <a:rPr lang="it-IT" sz="2600" dirty="0" err="1" smtClean="0"/>
              <a:t>for</a:t>
            </a:r>
            <a:r>
              <a:rPr lang="it-IT" sz="2600" dirty="0" smtClean="0"/>
              <a:t> the LSEG </a:t>
            </a:r>
            <a:r>
              <a:rPr lang="it-IT" sz="2600" dirty="0" err="1" smtClean="0"/>
              <a:t>post-trade</a:t>
            </a:r>
            <a:r>
              <a:rPr lang="it-IT" sz="2600" dirty="0" smtClean="0"/>
              <a:t> </a:t>
            </a:r>
            <a:r>
              <a:rPr lang="it-IT" sz="2600" dirty="0" err="1" smtClean="0"/>
              <a:t>strategy</a:t>
            </a:r>
            <a:endParaRPr lang="it-IT" sz="2600" dirty="0"/>
          </a:p>
        </p:txBody>
      </p:sp>
      <p:sp>
        <p:nvSpPr>
          <p:cNvPr id="18" name="Segnaposto contenuto 16"/>
          <p:cNvSpPr txBox="1">
            <a:spLocks/>
          </p:cNvSpPr>
          <p:nvPr/>
        </p:nvSpPr>
        <p:spPr bwMode="auto">
          <a:xfrm>
            <a:off x="611560" y="1915733"/>
            <a:ext cx="3600400" cy="74518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268288" indent="-268288">
              <a:spcBef>
                <a:spcPct val="20000"/>
              </a:spcBef>
              <a:buClr>
                <a:srgbClr val="005192"/>
              </a:buClr>
              <a:buFontTx/>
              <a:buChar char="•"/>
              <a:defRPr/>
            </a:pPr>
            <a:r>
              <a:rPr lang="en-GB" sz="1600" kern="0" dirty="0" smtClean="0">
                <a:solidFill>
                  <a:srgbClr val="16202C"/>
                </a:solidFill>
                <a:latin typeface="Arial"/>
                <a:cs typeface="+mn-cs"/>
              </a:rPr>
              <a:t>Our Group strategy strongly relies on harmonisation and effective functioning of the European capital market</a:t>
            </a:r>
          </a:p>
          <a:p>
            <a:pPr marL="268288" indent="-268288">
              <a:spcBef>
                <a:spcPct val="20000"/>
              </a:spcBef>
              <a:buClr>
                <a:srgbClr val="005192"/>
              </a:buClr>
              <a:buFontTx/>
              <a:buChar char="•"/>
              <a:defRPr/>
            </a:pPr>
            <a:r>
              <a:rPr lang="en-GB" sz="1600" kern="0" dirty="0">
                <a:solidFill>
                  <a:srgbClr val="16202C"/>
                </a:solidFill>
                <a:latin typeface="Arial"/>
                <a:cs typeface="+mn-cs"/>
              </a:rPr>
              <a:t>Since the very beginning, Monte Titoli has been a strong supporter of T2S as a way to introduce harmonisation and to inject efficiency in Europe</a:t>
            </a:r>
          </a:p>
          <a:p>
            <a:pPr marL="268288" indent="-268288">
              <a:spcBef>
                <a:spcPct val="20000"/>
              </a:spcBef>
              <a:buClr>
                <a:srgbClr val="005192"/>
              </a:buClr>
              <a:buFontTx/>
              <a:buChar char="•"/>
              <a:defRPr/>
            </a:pPr>
            <a:r>
              <a:rPr lang="en-GB" sz="1600" kern="0" dirty="0">
                <a:solidFill>
                  <a:srgbClr val="16202C"/>
                </a:solidFill>
                <a:latin typeface="Arial"/>
                <a:cs typeface="+mn-cs"/>
              </a:rPr>
              <a:t>MT’s integration within the LSEG has represented a catalyst for its internationalisation</a:t>
            </a:r>
          </a:p>
          <a:p>
            <a:pPr marL="268288" indent="-268288">
              <a:spcBef>
                <a:spcPct val="20000"/>
              </a:spcBef>
              <a:buClr>
                <a:srgbClr val="005192"/>
              </a:buClr>
              <a:buFontTx/>
              <a:buChar char="•"/>
              <a:defRPr/>
            </a:pPr>
            <a:endParaRPr lang="en-GB" sz="1600" kern="0" dirty="0">
              <a:solidFill>
                <a:srgbClr val="16202C"/>
              </a:solidFill>
              <a:latin typeface="Arial"/>
              <a:cs typeface="+mn-cs"/>
            </a:endParaRPr>
          </a:p>
        </p:txBody>
      </p:sp>
      <p:sp>
        <p:nvSpPr>
          <p:cNvPr id="14" name="Rectangle 25"/>
          <p:cNvSpPr>
            <a:spLocks noChangeArrowheads="1"/>
          </p:cNvSpPr>
          <p:nvPr/>
        </p:nvSpPr>
        <p:spPr bwMode="auto">
          <a:xfrm>
            <a:off x="6498959" y="4638735"/>
            <a:ext cx="2389736" cy="614468"/>
          </a:xfrm>
          <a:prstGeom prst="rect">
            <a:avLst/>
          </a:prstGeom>
          <a:noFill/>
          <a:ln w="9525">
            <a:noFill/>
            <a:miter lim="800000"/>
            <a:headEnd/>
            <a:tailEnd/>
          </a:ln>
        </p:spPr>
        <p:txBody>
          <a:bodyPr lIns="0" tIns="0" rIns="0" bIns="0"/>
          <a:lstStyle/>
          <a:p>
            <a:pPr fontAlgn="auto">
              <a:spcBef>
                <a:spcPts val="0"/>
              </a:spcBef>
              <a:spcAft>
                <a:spcPts val="0"/>
              </a:spcAft>
            </a:pPr>
            <a:r>
              <a:rPr lang="en-GB" sz="1200" dirty="0" smtClean="0">
                <a:solidFill>
                  <a:srgbClr val="16202C"/>
                </a:solidFill>
                <a:latin typeface="Trebuchet MS" pitchFamily="34" charset="0"/>
                <a:cs typeface="+mn-cs"/>
              </a:rPr>
              <a:t>Confirmed as one of the most efficient on settlement and corporate action processing</a:t>
            </a:r>
            <a:endParaRPr lang="en-GB" sz="1050" dirty="0" smtClean="0">
              <a:solidFill>
                <a:srgbClr val="16202C"/>
              </a:solidFill>
              <a:latin typeface="Trebuchet MS" pitchFamily="34" charset="0"/>
              <a:cs typeface="+mn-cs"/>
            </a:endParaRPr>
          </a:p>
        </p:txBody>
      </p:sp>
      <p:sp>
        <p:nvSpPr>
          <p:cNvPr id="15" name="Rettangolo 14"/>
          <p:cNvSpPr/>
          <p:nvPr/>
        </p:nvSpPr>
        <p:spPr>
          <a:xfrm>
            <a:off x="6441996" y="2732778"/>
            <a:ext cx="2689384" cy="461665"/>
          </a:xfrm>
          <a:prstGeom prst="rect">
            <a:avLst/>
          </a:prstGeom>
        </p:spPr>
        <p:txBody>
          <a:bodyPr wrap="square">
            <a:spAutoFit/>
          </a:bodyPr>
          <a:lstStyle/>
          <a:p>
            <a:pPr fontAlgn="auto">
              <a:spcBef>
                <a:spcPts val="0"/>
              </a:spcBef>
              <a:spcAft>
                <a:spcPts val="0"/>
              </a:spcAft>
            </a:pPr>
            <a:r>
              <a:rPr lang="en-GB" sz="1200" dirty="0" smtClean="0">
                <a:solidFill>
                  <a:srgbClr val="16202C"/>
                </a:solidFill>
                <a:latin typeface="Trebuchet MS" pitchFamily="34" charset="0"/>
                <a:cs typeface="+mn-cs"/>
              </a:rPr>
              <a:t>EUR 3.2 trillion of assets under custody</a:t>
            </a:r>
          </a:p>
        </p:txBody>
      </p:sp>
      <p:sp>
        <p:nvSpPr>
          <p:cNvPr id="16" name="Rettangolo 15"/>
          <p:cNvSpPr/>
          <p:nvPr/>
        </p:nvSpPr>
        <p:spPr>
          <a:xfrm>
            <a:off x="6441996" y="3361677"/>
            <a:ext cx="3174756" cy="276999"/>
          </a:xfrm>
          <a:prstGeom prst="rect">
            <a:avLst/>
          </a:prstGeom>
        </p:spPr>
        <p:txBody>
          <a:bodyPr wrap="square">
            <a:spAutoFit/>
          </a:bodyPr>
          <a:lstStyle/>
          <a:p>
            <a:pPr fontAlgn="auto">
              <a:spcBef>
                <a:spcPts val="0"/>
              </a:spcBef>
              <a:spcAft>
                <a:spcPts val="0"/>
              </a:spcAft>
            </a:pPr>
            <a:r>
              <a:rPr lang="en-GB" sz="1200" dirty="0" smtClean="0">
                <a:solidFill>
                  <a:srgbClr val="16202C"/>
                </a:solidFill>
                <a:latin typeface="Trebuchet MS" pitchFamily="34" charset="0"/>
                <a:cs typeface="+mn-cs"/>
              </a:rPr>
              <a:t>Price leadership</a:t>
            </a:r>
            <a:endParaRPr lang="en-GB" dirty="0">
              <a:solidFill>
                <a:srgbClr val="16202C"/>
              </a:solidFill>
              <a:latin typeface="Arial"/>
              <a:cs typeface="+mn-cs"/>
            </a:endParaRPr>
          </a:p>
        </p:txBody>
      </p:sp>
      <p:sp>
        <p:nvSpPr>
          <p:cNvPr id="19" name="Rettangolo 18"/>
          <p:cNvSpPr/>
          <p:nvPr/>
        </p:nvSpPr>
        <p:spPr>
          <a:xfrm>
            <a:off x="6441997" y="3808010"/>
            <a:ext cx="2527593" cy="769441"/>
          </a:xfrm>
          <a:prstGeom prst="rect">
            <a:avLst/>
          </a:prstGeom>
        </p:spPr>
        <p:txBody>
          <a:bodyPr wrap="square">
            <a:spAutoFit/>
          </a:bodyPr>
          <a:lstStyle/>
          <a:p>
            <a:pPr fontAlgn="auto">
              <a:spcBef>
                <a:spcPts val="600"/>
              </a:spcBef>
              <a:spcAft>
                <a:spcPts val="0"/>
              </a:spcAft>
              <a:buClr>
                <a:srgbClr val="005192"/>
              </a:buClr>
            </a:pPr>
            <a:r>
              <a:rPr lang="en-GB" sz="1400" dirty="0" smtClean="0">
                <a:solidFill>
                  <a:srgbClr val="16202C"/>
                </a:solidFill>
                <a:latin typeface="Trebuchet MS" pitchFamily="34" charset="0"/>
                <a:cs typeface="+mn-cs"/>
              </a:rPr>
              <a:t>Client base </a:t>
            </a:r>
            <a:br>
              <a:rPr lang="en-GB" sz="1400" dirty="0" smtClean="0">
                <a:solidFill>
                  <a:srgbClr val="16202C"/>
                </a:solidFill>
                <a:latin typeface="Trebuchet MS" pitchFamily="34" charset="0"/>
                <a:cs typeface="+mn-cs"/>
              </a:rPr>
            </a:br>
            <a:r>
              <a:rPr lang="en-GB" sz="1000" dirty="0" smtClean="0">
                <a:solidFill>
                  <a:srgbClr val="16202C"/>
                </a:solidFill>
                <a:latin typeface="Trebuchet MS" pitchFamily="34" charset="0"/>
                <a:cs typeface="+mn-cs"/>
              </a:rPr>
              <a:t>Over 400 banks, 9 trading platforms, 7 CCPs, 17 links with CSDs/ICSDs, over 2.200 issuers</a:t>
            </a:r>
            <a:endParaRPr lang="en-GB" sz="1400" dirty="0" smtClean="0">
              <a:solidFill>
                <a:srgbClr val="16202C"/>
              </a:solidFill>
              <a:latin typeface="Trebuchet MS" pitchFamily="34" charset="0"/>
              <a:cs typeface="+mn-cs"/>
            </a:endParaRPr>
          </a:p>
        </p:txBody>
      </p:sp>
      <p:sp>
        <p:nvSpPr>
          <p:cNvPr id="21" name="Cilindro 20"/>
          <p:cNvSpPr/>
          <p:nvPr/>
        </p:nvSpPr>
        <p:spPr>
          <a:xfrm>
            <a:off x="5008125" y="4336891"/>
            <a:ext cx="1296047" cy="754610"/>
          </a:xfrm>
          <a:prstGeom prst="can">
            <a:avLst/>
          </a:prstGeom>
          <a:solidFill>
            <a:srgbClr val="446796"/>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r>
              <a:rPr lang="en-GB" sz="1100" dirty="0" smtClean="0">
                <a:solidFill>
                  <a:srgbClr val="FFFFFF"/>
                </a:solidFill>
              </a:rPr>
              <a:t>Highest efficiency</a:t>
            </a:r>
          </a:p>
        </p:txBody>
      </p:sp>
      <p:sp>
        <p:nvSpPr>
          <p:cNvPr id="22" name="Cilindro 21"/>
          <p:cNvSpPr/>
          <p:nvPr/>
        </p:nvSpPr>
        <p:spPr>
          <a:xfrm>
            <a:off x="5008125" y="3730946"/>
            <a:ext cx="1296047" cy="754610"/>
          </a:xfrm>
          <a:prstGeom prst="can">
            <a:avLst/>
          </a:prstGeom>
          <a:solidFill>
            <a:srgbClr val="446796"/>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r>
              <a:rPr lang="en-GB" sz="1100" dirty="0" smtClean="0">
                <a:solidFill>
                  <a:srgbClr val="FFFFFF"/>
                </a:solidFill>
              </a:rPr>
              <a:t>Large client base</a:t>
            </a:r>
          </a:p>
        </p:txBody>
      </p:sp>
      <p:sp>
        <p:nvSpPr>
          <p:cNvPr id="23" name="Cilindro 22"/>
          <p:cNvSpPr/>
          <p:nvPr/>
        </p:nvSpPr>
        <p:spPr>
          <a:xfrm>
            <a:off x="5008125" y="3130643"/>
            <a:ext cx="1296047" cy="754610"/>
          </a:xfrm>
          <a:prstGeom prst="can">
            <a:avLst/>
          </a:prstGeom>
          <a:solidFill>
            <a:srgbClr val="446796"/>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r>
              <a:rPr lang="en-GB" sz="1100" dirty="0" smtClean="0">
                <a:solidFill>
                  <a:srgbClr val="FFFFFF"/>
                </a:solidFill>
              </a:rPr>
              <a:t>Benchmark for pricing</a:t>
            </a:r>
            <a:endParaRPr lang="en-GB" sz="1100" dirty="0">
              <a:solidFill>
                <a:srgbClr val="FFFFFF"/>
              </a:solidFill>
            </a:endParaRPr>
          </a:p>
        </p:txBody>
      </p:sp>
      <p:sp>
        <p:nvSpPr>
          <p:cNvPr id="24" name="Cilindro 23"/>
          <p:cNvSpPr/>
          <p:nvPr/>
        </p:nvSpPr>
        <p:spPr>
          <a:xfrm>
            <a:off x="5008125" y="2524698"/>
            <a:ext cx="1296047" cy="754610"/>
          </a:xfrm>
          <a:prstGeom prst="can">
            <a:avLst/>
          </a:prstGeom>
          <a:solidFill>
            <a:srgbClr val="446796"/>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r>
              <a:rPr lang="en-GB" sz="1100" dirty="0" smtClean="0">
                <a:solidFill>
                  <a:srgbClr val="FFFFFF"/>
                </a:solidFill>
              </a:rPr>
              <a:t>Top3 among CSDs in Europe</a:t>
            </a:r>
            <a:endParaRPr lang="en-GB" sz="1100" dirty="0">
              <a:solidFill>
                <a:srgbClr val="FFFFFF"/>
              </a:solidFill>
            </a:endParaRPr>
          </a:p>
        </p:txBody>
      </p:sp>
      <p:sp>
        <p:nvSpPr>
          <p:cNvPr id="25" name="Cilindro 24"/>
          <p:cNvSpPr/>
          <p:nvPr/>
        </p:nvSpPr>
        <p:spPr>
          <a:xfrm>
            <a:off x="4838701" y="2180862"/>
            <a:ext cx="1584058" cy="3072341"/>
          </a:xfrm>
          <a:prstGeom prst="can">
            <a:avLst/>
          </a:prstGeom>
          <a:noFill/>
          <a:ln>
            <a:solidFill>
              <a:srgbClr val="4C74A7"/>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auto">
              <a:spcBef>
                <a:spcPts val="0"/>
              </a:spcBef>
              <a:spcAft>
                <a:spcPts val="0"/>
              </a:spcAft>
            </a:pPr>
            <a:endParaRPr lang="en-GB" sz="1100">
              <a:solidFill>
                <a:srgbClr val="FFFFFF"/>
              </a:solidFill>
            </a:endParaRPr>
          </a:p>
        </p:txBody>
      </p:sp>
      <p:sp>
        <p:nvSpPr>
          <p:cNvPr id="3" name="CasellaDiTesto 2"/>
          <p:cNvSpPr txBox="1"/>
          <p:nvPr/>
        </p:nvSpPr>
        <p:spPr>
          <a:xfrm>
            <a:off x="6444208" y="2348880"/>
            <a:ext cx="2654299" cy="338554"/>
          </a:xfrm>
          <a:prstGeom prst="rect">
            <a:avLst/>
          </a:prstGeom>
          <a:noFill/>
        </p:spPr>
        <p:txBody>
          <a:bodyPr wrap="square" rtlCol="0">
            <a:spAutoFit/>
          </a:bodyPr>
          <a:lstStyle/>
          <a:p>
            <a:pPr fontAlgn="auto">
              <a:spcBef>
                <a:spcPts val="0"/>
              </a:spcBef>
              <a:spcAft>
                <a:spcPts val="0"/>
              </a:spcAft>
            </a:pPr>
            <a:r>
              <a:rPr lang="it-IT" sz="1600" b="1" dirty="0" smtClean="0">
                <a:solidFill>
                  <a:srgbClr val="16202C"/>
                </a:solidFill>
                <a:latin typeface="Arial"/>
                <a:cs typeface="+mn-cs"/>
              </a:rPr>
              <a:t>Monte Titoli </a:t>
            </a:r>
            <a:r>
              <a:rPr lang="it-IT" sz="1600" b="1" dirty="0" err="1" smtClean="0">
                <a:solidFill>
                  <a:srgbClr val="16202C"/>
                </a:solidFill>
                <a:latin typeface="Arial"/>
                <a:cs typeface="+mn-cs"/>
              </a:rPr>
              <a:t>at</a:t>
            </a:r>
            <a:r>
              <a:rPr lang="it-IT" sz="1600" b="1" dirty="0" smtClean="0">
                <a:solidFill>
                  <a:srgbClr val="16202C"/>
                </a:solidFill>
                <a:latin typeface="Arial"/>
                <a:cs typeface="+mn-cs"/>
              </a:rPr>
              <a:t> a </a:t>
            </a:r>
            <a:r>
              <a:rPr lang="it-IT" sz="1600" b="1" dirty="0" err="1" smtClean="0">
                <a:solidFill>
                  <a:srgbClr val="16202C"/>
                </a:solidFill>
                <a:latin typeface="Arial"/>
                <a:cs typeface="+mn-cs"/>
              </a:rPr>
              <a:t>glance</a:t>
            </a:r>
            <a:endParaRPr lang="it-IT" sz="1600" b="1" dirty="0">
              <a:solidFill>
                <a:srgbClr val="16202C"/>
              </a:solidFill>
              <a:latin typeface="Arial"/>
              <a:cs typeface="+mn-cs"/>
            </a:endParaRPr>
          </a:p>
        </p:txBody>
      </p:sp>
      <p:sp>
        <p:nvSpPr>
          <p:cNvPr id="17"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22</a:t>
            </a:fld>
            <a:endParaRPr lang="en-GB" sz="1100" b="1" dirty="0">
              <a:solidFill>
                <a:srgbClr val="16202C"/>
              </a:solidFill>
            </a:endParaRPr>
          </a:p>
        </p:txBody>
      </p:sp>
    </p:spTree>
    <p:extLst>
      <p:ext uri="{BB962C8B-B14F-4D97-AF65-F5344CB8AC3E}">
        <p14:creationId xmlns="" xmlns:p14="http://schemas.microsoft.com/office/powerpoint/2010/main" val="2108813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43400" y="2189646"/>
            <a:ext cx="4648200" cy="2751522"/>
          </a:xfrm>
          <a:prstGeom prst="rect">
            <a:avLst/>
          </a:prstGeom>
          <a:noFill/>
        </p:spPr>
        <p:txBody>
          <a:bodyPr wrap="square" rtlCol="0">
            <a:spAutoFit/>
          </a:bodyPr>
          <a:lstStyle/>
          <a:p>
            <a:pPr marL="342900" lvl="1" indent="-342900" fontAlgn="auto">
              <a:spcBef>
                <a:spcPct val="20000"/>
              </a:spcBef>
              <a:spcAft>
                <a:spcPts val="0"/>
              </a:spcAft>
              <a:buClr>
                <a:srgbClr val="005192"/>
              </a:buClr>
              <a:buFontTx/>
              <a:buChar char="•"/>
            </a:pPr>
            <a:r>
              <a:rPr lang="it-IT" dirty="0" smtClean="0">
                <a:solidFill>
                  <a:srgbClr val="16202C"/>
                </a:solidFill>
                <a:latin typeface="Arial"/>
                <a:ea typeface="Osaka"/>
                <a:cs typeface="+mn-cs"/>
              </a:rPr>
              <a:t>To enlarge its network to reach any market </a:t>
            </a:r>
          </a:p>
          <a:p>
            <a:pPr marL="342900" lvl="1" indent="-342900" fontAlgn="auto">
              <a:spcBef>
                <a:spcPct val="20000"/>
              </a:spcBef>
              <a:spcAft>
                <a:spcPts val="0"/>
              </a:spcAft>
              <a:buClr>
                <a:srgbClr val="005192"/>
              </a:buClr>
              <a:buFontTx/>
              <a:buChar char="•"/>
            </a:pPr>
            <a:r>
              <a:rPr lang="it-IT" dirty="0" smtClean="0">
                <a:solidFill>
                  <a:srgbClr val="16202C"/>
                </a:solidFill>
                <a:latin typeface="Arial"/>
                <a:ea typeface="Osaka"/>
                <a:cs typeface="+mn-cs"/>
              </a:rPr>
              <a:t>To </a:t>
            </a:r>
            <a:r>
              <a:rPr lang="it-IT" dirty="0" err="1" smtClean="0">
                <a:solidFill>
                  <a:srgbClr val="16202C"/>
                </a:solidFill>
                <a:latin typeface="Arial"/>
                <a:ea typeface="Osaka"/>
                <a:cs typeface="+mn-cs"/>
              </a:rPr>
              <a:t>offer</a:t>
            </a:r>
            <a:r>
              <a:rPr lang="it-IT" dirty="0" smtClean="0">
                <a:solidFill>
                  <a:srgbClr val="16202C"/>
                </a:solidFill>
                <a:latin typeface="Arial"/>
                <a:ea typeface="Osaka"/>
                <a:cs typeface="+mn-cs"/>
              </a:rPr>
              <a:t> a complete service </a:t>
            </a:r>
            <a:r>
              <a:rPr lang="it-IT" dirty="0" err="1" smtClean="0">
                <a:solidFill>
                  <a:srgbClr val="16202C"/>
                </a:solidFill>
                <a:latin typeface="Arial"/>
                <a:ea typeface="Osaka"/>
                <a:cs typeface="+mn-cs"/>
              </a:rPr>
              <a:t>range</a:t>
            </a:r>
            <a:r>
              <a:rPr lang="it-IT" dirty="0" smtClean="0">
                <a:solidFill>
                  <a:srgbClr val="16202C"/>
                </a:solidFill>
                <a:latin typeface="Arial"/>
                <a:ea typeface="Osaka"/>
                <a:cs typeface="+mn-cs"/>
              </a:rPr>
              <a:t> (</a:t>
            </a:r>
            <a:r>
              <a:rPr lang="it-IT" dirty="0" err="1" smtClean="0">
                <a:solidFill>
                  <a:srgbClr val="16202C"/>
                </a:solidFill>
                <a:latin typeface="Arial"/>
                <a:ea typeface="Osaka"/>
                <a:cs typeface="+mn-cs"/>
              </a:rPr>
              <a:t>asset</a:t>
            </a:r>
            <a:r>
              <a:rPr lang="it-IT" dirty="0" smtClean="0">
                <a:solidFill>
                  <a:srgbClr val="16202C"/>
                </a:solidFill>
                <a:latin typeface="Arial"/>
                <a:ea typeface="Osaka"/>
                <a:cs typeface="+mn-cs"/>
              </a:rPr>
              <a:t> </a:t>
            </a:r>
            <a:r>
              <a:rPr lang="it-IT" dirty="0" err="1" smtClean="0">
                <a:solidFill>
                  <a:srgbClr val="16202C"/>
                </a:solidFill>
                <a:latin typeface="Arial"/>
                <a:ea typeface="Osaka"/>
                <a:cs typeface="+mn-cs"/>
              </a:rPr>
              <a:t>servicing</a:t>
            </a:r>
            <a:r>
              <a:rPr lang="it-IT" dirty="0" smtClean="0">
                <a:solidFill>
                  <a:srgbClr val="16202C"/>
                </a:solidFill>
                <a:latin typeface="Arial"/>
                <a:ea typeface="Osaka"/>
                <a:cs typeface="+mn-cs"/>
              </a:rPr>
              <a:t>, fiscal, multi-</a:t>
            </a:r>
            <a:r>
              <a:rPr lang="it-IT" dirty="0" err="1" smtClean="0">
                <a:solidFill>
                  <a:srgbClr val="16202C"/>
                </a:solidFill>
                <a:latin typeface="Arial"/>
                <a:ea typeface="Osaka"/>
                <a:cs typeface="+mn-cs"/>
              </a:rPr>
              <a:t>currency</a:t>
            </a:r>
            <a:r>
              <a:rPr lang="it-IT" dirty="0" smtClean="0">
                <a:solidFill>
                  <a:srgbClr val="16202C"/>
                </a:solidFill>
                <a:latin typeface="Arial"/>
                <a:ea typeface="Osaka"/>
                <a:cs typeface="+mn-cs"/>
              </a:rPr>
              <a:t>)</a:t>
            </a:r>
          </a:p>
          <a:p>
            <a:pPr marL="342900" lvl="1" indent="-342900" fontAlgn="auto">
              <a:spcBef>
                <a:spcPct val="20000"/>
              </a:spcBef>
              <a:spcAft>
                <a:spcPts val="0"/>
              </a:spcAft>
              <a:buClr>
                <a:srgbClr val="005192"/>
              </a:buClr>
              <a:buFontTx/>
              <a:buChar char="•"/>
            </a:pPr>
            <a:r>
              <a:rPr lang="it-IT" dirty="0" smtClean="0">
                <a:solidFill>
                  <a:srgbClr val="16202C"/>
                </a:solidFill>
                <a:latin typeface="Arial"/>
                <a:ea typeface="Osaka"/>
                <a:cs typeface="+mn-cs"/>
              </a:rPr>
              <a:t>To </a:t>
            </a:r>
            <a:r>
              <a:rPr lang="it-IT" dirty="0" err="1" smtClean="0">
                <a:solidFill>
                  <a:srgbClr val="16202C"/>
                </a:solidFill>
                <a:latin typeface="Arial"/>
                <a:ea typeface="Osaka"/>
                <a:cs typeface="+mn-cs"/>
              </a:rPr>
              <a:t>leverage</a:t>
            </a:r>
            <a:r>
              <a:rPr lang="it-IT" dirty="0" smtClean="0">
                <a:solidFill>
                  <a:srgbClr val="16202C"/>
                </a:solidFill>
                <a:latin typeface="Arial"/>
                <a:ea typeface="Osaka"/>
                <a:cs typeface="+mn-cs"/>
              </a:rPr>
              <a:t> on the use of </a:t>
            </a:r>
            <a:r>
              <a:rPr lang="it-IT" dirty="0" err="1" smtClean="0">
                <a:solidFill>
                  <a:srgbClr val="16202C"/>
                </a:solidFill>
                <a:latin typeface="Arial"/>
                <a:ea typeface="Osaka"/>
                <a:cs typeface="+mn-cs"/>
              </a:rPr>
              <a:t>central</a:t>
            </a:r>
            <a:r>
              <a:rPr lang="it-IT" dirty="0" smtClean="0">
                <a:solidFill>
                  <a:srgbClr val="16202C"/>
                </a:solidFill>
                <a:latin typeface="Arial"/>
                <a:ea typeface="Osaka"/>
                <a:cs typeface="+mn-cs"/>
              </a:rPr>
              <a:t> </a:t>
            </a:r>
            <a:r>
              <a:rPr lang="it-IT" dirty="0" err="1" smtClean="0">
                <a:solidFill>
                  <a:srgbClr val="16202C"/>
                </a:solidFill>
                <a:latin typeface="Arial"/>
                <a:ea typeface="Osaka"/>
                <a:cs typeface="+mn-cs"/>
              </a:rPr>
              <a:t>bank</a:t>
            </a:r>
            <a:r>
              <a:rPr lang="it-IT" dirty="0" smtClean="0">
                <a:solidFill>
                  <a:srgbClr val="16202C"/>
                </a:solidFill>
                <a:latin typeface="Arial"/>
                <a:ea typeface="Osaka"/>
                <a:cs typeface="+mn-cs"/>
              </a:rPr>
              <a:t> </a:t>
            </a:r>
            <a:r>
              <a:rPr lang="it-IT" dirty="0" err="1" smtClean="0">
                <a:solidFill>
                  <a:srgbClr val="16202C"/>
                </a:solidFill>
                <a:latin typeface="Arial"/>
                <a:ea typeface="Osaka"/>
                <a:cs typeface="+mn-cs"/>
              </a:rPr>
              <a:t>money</a:t>
            </a:r>
            <a:endParaRPr lang="it-IT" dirty="0" smtClean="0">
              <a:solidFill>
                <a:srgbClr val="16202C"/>
              </a:solidFill>
              <a:latin typeface="Arial"/>
              <a:ea typeface="Osaka"/>
              <a:cs typeface="+mn-cs"/>
            </a:endParaRPr>
          </a:p>
          <a:p>
            <a:pPr marL="342900" lvl="1" indent="-342900" fontAlgn="auto">
              <a:spcBef>
                <a:spcPct val="20000"/>
              </a:spcBef>
              <a:spcAft>
                <a:spcPts val="0"/>
              </a:spcAft>
              <a:buClr>
                <a:srgbClr val="005192"/>
              </a:buClr>
              <a:buFontTx/>
              <a:buChar char="•"/>
            </a:pPr>
            <a:r>
              <a:rPr lang="it-IT" dirty="0" smtClean="0">
                <a:solidFill>
                  <a:srgbClr val="16202C"/>
                </a:solidFill>
                <a:latin typeface="Arial"/>
                <a:ea typeface="Osaka"/>
                <a:cs typeface="+mn-cs"/>
              </a:rPr>
              <a:t>To provide an integrated environment to cover multiple needs (collateral, lending, financing)</a:t>
            </a:r>
            <a:endParaRPr lang="it-IT" dirty="0">
              <a:solidFill>
                <a:srgbClr val="16202C"/>
              </a:solidFill>
              <a:latin typeface="Arial"/>
              <a:ea typeface="Osaka"/>
              <a:cs typeface="+mn-cs"/>
            </a:endParaRPr>
          </a:p>
        </p:txBody>
      </p:sp>
      <p:sp>
        <p:nvSpPr>
          <p:cNvPr id="17" name="Title 1"/>
          <p:cNvSpPr txBox="1">
            <a:spLocks/>
          </p:cNvSpPr>
          <p:nvPr/>
        </p:nvSpPr>
        <p:spPr bwMode="auto">
          <a:xfrm>
            <a:off x="275556" y="476672"/>
            <a:ext cx="6705600" cy="400110"/>
          </a:xfrm>
          <a:prstGeom prst="rect">
            <a:avLst/>
          </a:prstGeom>
        </p:spPr>
        <p:txBody>
          <a:bodyPr vert="horz" lIns="0" tIns="0" rIns="0" bIns="0" rtlCol="0" anchor="b" anchorCtr="0">
            <a:spAutoFit/>
          </a:bodyPr>
          <a:lstStyle>
            <a:lvl1pPr>
              <a:spcBef>
                <a:spcPct val="0"/>
              </a:spcBef>
              <a:buNone/>
              <a:defRPr sz="2600" b="1" i="0" baseline="0">
                <a:latin typeface="+mj-lt"/>
                <a:ea typeface="+mj-ea"/>
                <a:cs typeface="+mj-cs"/>
              </a:defRPr>
            </a:lvl1pPr>
          </a:lstStyle>
          <a:p>
            <a:pPr fontAlgn="auto">
              <a:spcAft>
                <a:spcPts val="0"/>
              </a:spcAft>
            </a:pPr>
            <a:r>
              <a:rPr lang="en-US" dirty="0" smtClean="0">
                <a:solidFill>
                  <a:srgbClr val="16202C"/>
                </a:solidFill>
              </a:rPr>
              <a:t>Monte </a:t>
            </a:r>
            <a:r>
              <a:rPr lang="en-US" dirty="0" err="1" smtClean="0">
                <a:solidFill>
                  <a:srgbClr val="16202C"/>
                </a:solidFill>
              </a:rPr>
              <a:t>Titoli’s</a:t>
            </a:r>
            <a:r>
              <a:rPr lang="en-US" dirty="0" smtClean="0">
                <a:solidFill>
                  <a:srgbClr val="16202C"/>
                </a:solidFill>
              </a:rPr>
              <a:t> drivers for new projects</a:t>
            </a:r>
            <a:endParaRPr lang="en-US" dirty="0">
              <a:solidFill>
                <a:srgbClr val="16202C"/>
              </a:solidFill>
            </a:endParaRPr>
          </a:p>
        </p:txBody>
      </p:sp>
      <p:sp>
        <p:nvSpPr>
          <p:cNvPr id="48" name="Rounded Rectangle 47"/>
          <p:cNvSpPr/>
          <p:nvPr/>
        </p:nvSpPr>
        <p:spPr>
          <a:xfrm>
            <a:off x="4067944" y="5062808"/>
            <a:ext cx="4952503" cy="1337992"/>
          </a:xfrm>
          <a:prstGeom prst="roundRect">
            <a:avLst>
              <a:gd name="adj" fmla="val 13791"/>
            </a:avLst>
          </a:prstGeom>
          <a:solidFill>
            <a:schemeClr val="accent5"/>
          </a:solidFill>
          <a:ln>
            <a:solidFill>
              <a:schemeClr val="accent5">
                <a:lumMod val="2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ct val="20000"/>
              </a:spcBef>
              <a:spcAft>
                <a:spcPts val="0"/>
              </a:spcAft>
              <a:buClr>
                <a:srgbClr val="005192"/>
              </a:buClr>
            </a:pPr>
            <a:r>
              <a:rPr lang="en-US" sz="2000" kern="0" dirty="0" smtClean="0">
                <a:solidFill>
                  <a:srgbClr val="65955C">
                    <a:lumMod val="50000"/>
                  </a:srgbClr>
                </a:solidFill>
              </a:rPr>
              <a:t>FINAL AIM: Simplify the administrative processes and reduce costs</a:t>
            </a:r>
          </a:p>
        </p:txBody>
      </p:sp>
      <p:pic>
        <p:nvPicPr>
          <p:cNvPr id="9" name="Picture 2" descr="C:\Users\achiozzi\Desktop\cose utili\foto\T2S_logo.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67480" y="1447800"/>
            <a:ext cx="1856572" cy="995993"/>
          </a:xfrm>
          <a:prstGeom prst="rect">
            <a:avLst/>
          </a:prstGeom>
          <a:noFill/>
          <a:extLst>
            <a:ext uri="{909E8E84-426E-40DD-AFC4-6F175D3DCCD1}">
              <a14:hiddenFill xmlns="" xmlns:a14="http://schemas.microsoft.com/office/drawing/2010/main">
                <a:solidFill>
                  <a:srgbClr val="FFFFFF"/>
                </a:solidFill>
              </a14:hiddenFill>
            </a:ext>
          </a:extLst>
        </p:spPr>
      </p:pic>
      <p:pic>
        <p:nvPicPr>
          <p:cNvPr id="52" name="Picture 51" descr="http://prestitiblog.com/files/2012/07/Un-passo-avanti-per-lEuropa.g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37852" y="2647871"/>
            <a:ext cx="4304532" cy="3461427"/>
          </a:xfrm>
          <a:prstGeom prst="rect">
            <a:avLst/>
          </a:prstGeom>
          <a:noFill/>
          <a:extLst>
            <a:ext uri="{909E8E84-426E-40DD-AFC4-6F175D3DCCD1}">
              <a14:hiddenFill xmlns="" xmlns:a14="http://schemas.microsoft.com/office/drawing/2010/main">
                <a:solidFill>
                  <a:srgbClr val="FFFFFF"/>
                </a:solidFill>
              </a14:hiddenFill>
            </a:ext>
          </a:extLst>
        </p:spPr>
      </p:pic>
      <p:sp>
        <p:nvSpPr>
          <p:cNvPr id="53" name="Oval 52"/>
          <p:cNvSpPr/>
          <p:nvPr/>
        </p:nvSpPr>
        <p:spPr>
          <a:xfrm>
            <a:off x="139194" y="2647871"/>
            <a:ext cx="3527486" cy="3461428"/>
          </a:xfrm>
          <a:prstGeom prst="ellipse">
            <a:avLst/>
          </a:prstGeom>
          <a:solidFill>
            <a:schemeClr val="accent1">
              <a:lumMod val="90000"/>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54" name="Oval 53"/>
          <p:cNvSpPr/>
          <p:nvPr/>
        </p:nvSpPr>
        <p:spPr>
          <a:xfrm>
            <a:off x="586533" y="3086832"/>
            <a:ext cx="2632809" cy="2583505"/>
          </a:xfrm>
          <a:prstGeom prst="ellipse">
            <a:avLst/>
          </a:prstGeom>
          <a:solidFill>
            <a:schemeClr val="accent1">
              <a:lumMod val="75000"/>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55" name="Oval 54"/>
          <p:cNvSpPr/>
          <p:nvPr/>
        </p:nvSpPr>
        <p:spPr>
          <a:xfrm>
            <a:off x="1088901" y="3579793"/>
            <a:ext cx="1628072" cy="1597584"/>
          </a:xfrm>
          <a:prstGeom prst="ellipse">
            <a:avLst/>
          </a:prstGeom>
          <a:solidFill>
            <a:schemeClr val="accent1">
              <a:lumMod val="50000"/>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56" name="Oval 55"/>
          <p:cNvSpPr/>
          <p:nvPr/>
        </p:nvSpPr>
        <p:spPr>
          <a:xfrm>
            <a:off x="1531623" y="4014224"/>
            <a:ext cx="742629" cy="728722"/>
          </a:xfrm>
          <a:prstGeom prst="ellipse">
            <a:avLst/>
          </a:prstGeom>
          <a:solidFill>
            <a:schemeClr val="accent1">
              <a:lumMod val="25000"/>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cxnSp>
        <p:nvCxnSpPr>
          <p:cNvPr id="19" name="Straight Connector 18"/>
          <p:cNvCxnSpPr/>
          <p:nvPr/>
        </p:nvCxnSpPr>
        <p:spPr>
          <a:xfrm flipV="1">
            <a:off x="1902937" y="2438400"/>
            <a:ext cx="2364263" cy="1730712"/>
          </a:xfrm>
          <a:prstGeom prst="line">
            <a:avLst/>
          </a:prstGeom>
          <a:ln w="25400">
            <a:solidFill>
              <a:schemeClr val="accent5">
                <a:lumMod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2438400" y="3051648"/>
            <a:ext cx="1828800" cy="1291752"/>
          </a:xfrm>
          <a:prstGeom prst="line">
            <a:avLst/>
          </a:prstGeom>
          <a:ln w="25400">
            <a:solidFill>
              <a:schemeClr val="accent5">
                <a:lumMod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017485" y="3609185"/>
            <a:ext cx="1249715" cy="886615"/>
          </a:xfrm>
          <a:prstGeom prst="line">
            <a:avLst/>
          </a:prstGeom>
          <a:ln w="25400">
            <a:solidFill>
              <a:schemeClr val="accent5">
                <a:lumMod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48" idx="1"/>
          </p:cNvCxnSpPr>
          <p:nvPr/>
        </p:nvCxnSpPr>
        <p:spPr>
          <a:xfrm>
            <a:off x="1995766" y="4378585"/>
            <a:ext cx="2072178" cy="1353219"/>
          </a:xfrm>
          <a:prstGeom prst="straightConnector1">
            <a:avLst/>
          </a:prstGeom>
          <a:ln w="44450">
            <a:solidFill>
              <a:schemeClr val="accent5">
                <a:lumMod val="25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34"/>
          <p:cNvCxnSpPr/>
          <p:nvPr/>
        </p:nvCxnSpPr>
        <p:spPr>
          <a:xfrm flipV="1">
            <a:off x="3352800" y="4124040"/>
            <a:ext cx="944915" cy="676560"/>
          </a:xfrm>
          <a:prstGeom prst="line">
            <a:avLst/>
          </a:prstGeom>
          <a:ln w="25400">
            <a:solidFill>
              <a:schemeClr val="accent5">
                <a:lumMod val="25000"/>
              </a:schemeClr>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427984" y="1700808"/>
            <a:ext cx="4392488" cy="504056"/>
          </a:xfrm>
          <a:prstGeom prst="rect">
            <a:avLst/>
          </a:prstGeom>
          <a:solidFill>
            <a:schemeClr val="accent1">
              <a:lumMod val="50000"/>
            </a:schemeClr>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sz="1900" dirty="0" smtClean="0">
                <a:solidFill>
                  <a:srgbClr val="FFFFFF"/>
                </a:solidFill>
              </a:rPr>
              <a:t>Major </a:t>
            </a:r>
            <a:r>
              <a:rPr lang="it-IT" sz="1900" dirty="0" err="1" smtClean="0">
                <a:solidFill>
                  <a:srgbClr val="FFFFFF"/>
                </a:solidFill>
              </a:rPr>
              <a:t>streamlines</a:t>
            </a:r>
            <a:endParaRPr lang="it-IT" sz="1900" dirty="0">
              <a:solidFill>
                <a:srgbClr val="FFFFFF"/>
              </a:solidFill>
            </a:endParaRPr>
          </a:p>
        </p:txBody>
      </p:sp>
      <p:sp>
        <p:nvSpPr>
          <p:cNvPr id="3" name="Rectangle 2"/>
          <p:cNvSpPr/>
          <p:nvPr/>
        </p:nvSpPr>
        <p:spPr>
          <a:xfrm>
            <a:off x="4400872" y="2212477"/>
            <a:ext cx="4419600" cy="2664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srgbClr val="FFFFFF"/>
              </a:solidFill>
            </a:endParaRPr>
          </a:p>
        </p:txBody>
      </p:sp>
      <p:pic>
        <p:nvPicPr>
          <p:cNvPr id="1026"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211960" y="2132856"/>
            <a:ext cx="4800600" cy="142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23</a:t>
            </a:fld>
            <a:endParaRPr lang="en-GB" sz="1100" b="1" dirty="0">
              <a:solidFill>
                <a:srgbClr val="16202C"/>
              </a:solidFill>
            </a:endParaRPr>
          </a:p>
        </p:txBody>
      </p:sp>
    </p:spTree>
    <p:extLst>
      <p:ext uri="{BB962C8B-B14F-4D97-AF65-F5344CB8AC3E}">
        <p14:creationId xmlns="" xmlns:p14="http://schemas.microsoft.com/office/powerpoint/2010/main" val="35866727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a:xfrm>
            <a:off x="467544" y="512676"/>
            <a:ext cx="6705600" cy="400110"/>
          </a:xfrm>
        </p:spPr>
        <p:txBody>
          <a:bodyPr/>
          <a:lstStyle/>
          <a:p>
            <a:pPr eaLnBrk="1"/>
            <a:r>
              <a:rPr lang="en-US" altLang="ko-KR" sz="2600" b="1" dirty="0" smtClean="0"/>
              <a:t>An ambitious investment plan</a:t>
            </a:r>
          </a:p>
        </p:txBody>
      </p:sp>
      <p:graphicFrame>
        <p:nvGraphicFramePr>
          <p:cNvPr id="6" name="Table 5"/>
          <p:cNvGraphicFramePr>
            <a:graphicFrameLocks noGrp="1" noChangeAspect="1"/>
          </p:cNvGraphicFramePr>
          <p:nvPr>
            <p:extLst>
              <p:ext uri="{D42A27DB-BD31-4B8C-83A1-F6EECF244321}">
                <p14:modId xmlns="" xmlns:p14="http://schemas.microsoft.com/office/powerpoint/2010/main" val="1759430539"/>
              </p:ext>
            </p:extLst>
          </p:nvPr>
        </p:nvGraphicFramePr>
        <p:xfrm>
          <a:off x="704404" y="1513006"/>
          <a:ext cx="7348134" cy="4580578"/>
        </p:xfrm>
        <a:graphic>
          <a:graphicData uri="http://schemas.openxmlformats.org/drawingml/2006/table">
            <a:tbl>
              <a:tblPr firstRow="1" bandRow="1">
                <a:tableStyleId>{5940675A-B579-460E-94D1-54222C63F5DA}</a:tableStyleId>
              </a:tblPr>
              <a:tblGrid>
                <a:gridCol w="1327774"/>
                <a:gridCol w="2598750"/>
                <a:gridCol w="342161"/>
                <a:gridCol w="342161"/>
                <a:gridCol w="342161"/>
                <a:gridCol w="342161"/>
                <a:gridCol w="342161"/>
                <a:gridCol w="342161"/>
                <a:gridCol w="342161"/>
                <a:gridCol w="342161"/>
                <a:gridCol w="342161"/>
                <a:gridCol w="342161"/>
              </a:tblGrid>
              <a:tr h="246342">
                <a:tc rowSpan="2">
                  <a:txBody>
                    <a:bodyPr/>
                    <a:lstStyle/>
                    <a:p>
                      <a:pPr marL="0" algn="ctr" defTabSz="914400" rtl="0" eaLnBrk="1" latinLnBrk="0" hangingPunct="1"/>
                      <a:r>
                        <a:rPr lang="en-GB" sz="1100" b="1" kern="1200" baseline="0" dirty="0" smtClean="0">
                          <a:solidFill>
                            <a:schemeClr val="tx1"/>
                          </a:solidFill>
                        </a:rPr>
                        <a:t>Area</a:t>
                      </a:r>
                      <a:endParaRPr lang="en-GB" sz="1100" b="1" kern="1200" baseline="0" dirty="0">
                        <a:solidFill>
                          <a:schemeClr val="tx1"/>
                        </a:solidFill>
                        <a:latin typeface="+mn-lt"/>
                        <a:ea typeface="+mn-ea"/>
                        <a:cs typeface="+mn-cs"/>
                      </a:endParaRPr>
                    </a:p>
                  </a:txBody>
                  <a:tcPr marL="36000" marR="36000" marT="0" marB="0" anchor="ctr"/>
                </a:tc>
                <a:tc rowSpan="2">
                  <a:txBody>
                    <a:bodyPr/>
                    <a:lstStyle/>
                    <a:p>
                      <a:pPr algn="ctr"/>
                      <a:r>
                        <a:rPr lang="en-GB" sz="1100" b="1" baseline="0" dirty="0" smtClean="0">
                          <a:solidFill>
                            <a:schemeClr val="tx1"/>
                          </a:solidFill>
                        </a:rPr>
                        <a:t>Services</a:t>
                      </a:r>
                      <a:endParaRPr lang="en-GB" sz="1100" b="1" dirty="0">
                        <a:solidFill>
                          <a:schemeClr val="tx1"/>
                        </a:solidFill>
                      </a:endParaRPr>
                    </a:p>
                  </a:txBody>
                  <a:tcPr marL="36000" marR="36000" marT="0" marB="0" anchor="ctr"/>
                </a:tc>
                <a:tc gridSpan="4">
                  <a:txBody>
                    <a:bodyPr/>
                    <a:lstStyle/>
                    <a:p>
                      <a:pPr algn="ctr"/>
                      <a:r>
                        <a:rPr lang="en-GB" sz="1400" b="1" dirty="0" smtClean="0">
                          <a:solidFill>
                            <a:schemeClr val="tx1"/>
                          </a:solidFill>
                        </a:rPr>
                        <a:t>2013</a:t>
                      </a:r>
                      <a:endParaRPr lang="en-GB" sz="1400" b="1" dirty="0">
                        <a:solidFill>
                          <a:schemeClr val="tx1"/>
                        </a:solidFill>
                      </a:endParaRPr>
                    </a:p>
                  </a:txBody>
                  <a:tcPr marL="36000" marR="36000" marT="0" marB="0" anchor="ctr"/>
                </a:tc>
                <a:tc hMerge="1">
                  <a:txBody>
                    <a:bodyPr/>
                    <a:lstStyle/>
                    <a:p>
                      <a:pPr algn="ctr"/>
                      <a:endParaRPr lang="en-GB" sz="1000" b="1" dirty="0">
                        <a:solidFill>
                          <a:schemeClr val="bg1"/>
                        </a:solidFill>
                      </a:endParaRP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09BC0"/>
                    </a:solidFill>
                  </a:tcPr>
                </a:tc>
                <a:tc hMerge="1">
                  <a:txBody>
                    <a:bodyPr/>
                    <a:lstStyle/>
                    <a:p>
                      <a:pPr algn="ctr"/>
                      <a:endParaRPr lang="en-GB" sz="1000" b="1" dirty="0">
                        <a:solidFill>
                          <a:schemeClr val="bg1"/>
                        </a:solidFill>
                      </a:endParaRP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09BC0"/>
                    </a:solidFill>
                  </a:tcPr>
                </a:tc>
                <a:tc hMerge="1">
                  <a:txBody>
                    <a:bodyPr/>
                    <a:lstStyle/>
                    <a:p>
                      <a:pPr algn="ctr"/>
                      <a:endParaRPr lang="en-GB" sz="1000" b="1" dirty="0">
                        <a:solidFill>
                          <a:schemeClr val="bg1"/>
                        </a:solidFill>
                      </a:endParaRP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09BC0"/>
                    </a:solidFill>
                  </a:tcPr>
                </a:tc>
                <a:tc gridSpan="4">
                  <a:txBody>
                    <a:bodyPr/>
                    <a:lstStyle/>
                    <a:p>
                      <a:pPr algn="ctr"/>
                      <a:r>
                        <a:rPr lang="en-GB" sz="1400" b="1" dirty="0" smtClean="0">
                          <a:solidFill>
                            <a:schemeClr val="tx1"/>
                          </a:solidFill>
                        </a:rPr>
                        <a:t>2014</a:t>
                      </a:r>
                      <a:endParaRPr lang="en-GB" sz="1400" b="1" dirty="0">
                        <a:solidFill>
                          <a:schemeClr val="tx1"/>
                        </a:solidFill>
                      </a:endParaRPr>
                    </a:p>
                  </a:txBody>
                  <a:tcPr marL="36000" marR="36000" marT="0" marB="0" anchor="ctr"/>
                </a:tc>
                <a:tc hMerge="1">
                  <a:txBody>
                    <a:bodyPr/>
                    <a:lstStyle/>
                    <a:p>
                      <a:pPr algn="ctr"/>
                      <a:endParaRPr lang="en-GB" sz="1000" b="1" dirty="0">
                        <a:solidFill>
                          <a:schemeClr val="bg1"/>
                        </a:solidFill>
                      </a:endParaRPr>
                    </a:p>
                  </a:txBody>
                  <a:tcPr marL="36000" marR="3600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09BC0"/>
                    </a:solidFill>
                  </a:tcPr>
                </a:tc>
                <a:tc hMerge="1">
                  <a:txBody>
                    <a:bodyPr/>
                    <a:lstStyle/>
                    <a:p>
                      <a:pPr algn="ctr"/>
                      <a:endParaRPr lang="en-GB" sz="1400" b="1" dirty="0">
                        <a:solidFill>
                          <a:schemeClr val="tx1"/>
                        </a:solidFill>
                      </a:endParaRPr>
                    </a:p>
                  </a:txBody>
                  <a:tcPr marL="36000" marR="36000" marT="0" marB="0" anchor="ctr"/>
                </a:tc>
                <a:tc hMerge="1">
                  <a:txBody>
                    <a:bodyPr/>
                    <a:lstStyle/>
                    <a:p>
                      <a:pPr algn="ctr"/>
                      <a:endParaRPr lang="en-GB" sz="1400" b="1" dirty="0">
                        <a:solidFill>
                          <a:schemeClr val="tx1"/>
                        </a:solidFill>
                      </a:endParaRPr>
                    </a:p>
                  </a:txBody>
                  <a:tcPr marL="36000" marR="36000" marT="0" marB="0" anchor="ctr"/>
                </a:tc>
                <a:tc gridSpan="2">
                  <a:txBody>
                    <a:bodyPr/>
                    <a:lstStyle/>
                    <a:p>
                      <a:pPr algn="ctr"/>
                      <a:r>
                        <a:rPr lang="en-GB" sz="1400" b="1" dirty="0" smtClean="0">
                          <a:solidFill>
                            <a:schemeClr val="tx1"/>
                          </a:solidFill>
                        </a:rPr>
                        <a:t>2015</a:t>
                      </a:r>
                      <a:endParaRPr lang="en-GB" sz="1400" b="1" dirty="0">
                        <a:solidFill>
                          <a:schemeClr val="tx1"/>
                        </a:solidFill>
                      </a:endParaRPr>
                    </a:p>
                  </a:txBody>
                  <a:tcPr marL="36000" marR="36000" marT="0" marB="0" anchor="ctr"/>
                </a:tc>
                <a:tc hMerge="1">
                  <a:txBody>
                    <a:bodyPr/>
                    <a:lstStyle/>
                    <a:p>
                      <a:pPr algn="ctr"/>
                      <a:endParaRPr lang="en-GB" sz="1400" b="1" dirty="0">
                        <a:solidFill>
                          <a:schemeClr val="tx1"/>
                        </a:solidFill>
                      </a:endParaRPr>
                    </a:p>
                  </a:txBody>
                  <a:tcPr marL="36000" marR="36000" marT="0" marB="0" anchor="ctr"/>
                </a:tc>
              </a:tr>
              <a:tr h="246342">
                <a:tc vMerge="1">
                  <a:txBody>
                    <a:bodyPr/>
                    <a:lstStyle>
                      <a:lvl1pPr marL="0" algn="l" defTabSz="914400" rtl="0" eaLnBrk="1" latinLnBrk="0" hangingPunct="1">
                        <a:defRPr sz="1800" b="1" kern="1200">
                          <a:solidFill>
                            <a:schemeClr val="lt1"/>
                          </a:solidFill>
                          <a:latin typeface="Trebuchet MS"/>
                          <a:ea typeface="Osaka"/>
                          <a:cs typeface="Arial"/>
                        </a:defRPr>
                      </a:lvl1pPr>
                      <a:lvl2pPr marL="457200" algn="l" defTabSz="914400" rtl="0" eaLnBrk="1" latinLnBrk="0" hangingPunct="1">
                        <a:defRPr sz="1800" b="1" kern="1200">
                          <a:solidFill>
                            <a:schemeClr val="lt1"/>
                          </a:solidFill>
                          <a:latin typeface="Trebuchet MS"/>
                          <a:ea typeface="Osaka"/>
                          <a:cs typeface="Arial"/>
                        </a:defRPr>
                      </a:lvl2pPr>
                      <a:lvl3pPr marL="914400" algn="l" defTabSz="914400" rtl="0" eaLnBrk="1" latinLnBrk="0" hangingPunct="1">
                        <a:defRPr sz="1800" b="1" kern="1200">
                          <a:solidFill>
                            <a:schemeClr val="lt1"/>
                          </a:solidFill>
                          <a:latin typeface="Trebuchet MS"/>
                          <a:ea typeface="Osaka"/>
                          <a:cs typeface="Arial"/>
                        </a:defRPr>
                      </a:lvl3pPr>
                      <a:lvl4pPr marL="1371600" algn="l" defTabSz="914400" rtl="0" eaLnBrk="1" latinLnBrk="0" hangingPunct="1">
                        <a:defRPr sz="1800" b="1" kern="1200">
                          <a:solidFill>
                            <a:schemeClr val="lt1"/>
                          </a:solidFill>
                          <a:latin typeface="Trebuchet MS"/>
                          <a:ea typeface="Osaka"/>
                          <a:cs typeface="Arial"/>
                        </a:defRPr>
                      </a:lvl4pPr>
                      <a:lvl5pPr marL="1828800" algn="l" defTabSz="914400" rtl="0" eaLnBrk="1" latinLnBrk="0" hangingPunct="1">
                        <a:defRPr sz="1800" b="1" kern="1200">
                          <a:solidFill>
                            <a:schemeClr val="lt1"/>
                          </a:solidFill>
                          <a:latin typeface="Trebuchet MS"/>
                          <a:ea typeface="Osaka"/>
                          <a:cs typeface="Arial"/>
                        </a:defRPr>
                      </a:lvl5pPr>
                      <a:lvl6pPr marL="2286000" algn="l" defTabSz="914400" rtl="0" eaLnBrk="1" latinLnBrk="0" hangingPunct="1">
                        <a:defRPr sz="1800" b="1" kern="1200">
                          <a:solidFill>
                            <a:schemeClr val="lt1"/>
                          </a:solidFill>
                          <a:latin typeface="Trebuchet MS"/>
                          <a:ea typeface="Osaka"/>
                          <a:cs typeface="Arial"/>
                        </a:defRPr>
                      </a:lvl6pPr>
                      <a:lvl7pPr marL="2743200" algn="l" defTabSz="914400" rtl="0" eaLnBrk="1" latinLnBrk="0" hangingPunct="1">
                        <a:defRPr sz="1800" b="1" kern="1200">
                          <a:solidFill>
                            <a:schemeClr val="lt1"/>
                          </a:solidFill>
                          <a:latin typeface="Trebuchet MS"/>
                          <a:ea typeface="Osaka"/>
                          <a:cs typeface="Arial"/>
                        </a:defRPr>
                      </a:lvl7pPr>
                      <a:lvl8pPr marL="3200400" algn="l" defTabSz="914400" rtl="0" eaLnBrk="1" latinLnBrk="0" hangingPunct="1">
                        <a:defRPr sz="1800" b="1" kern="1200">
                          <a:solidFill>
                            <a:schemeClr val="lt1"/>
                          </a:solidFill>
                          <a:latin typeface="Trebuchet MS"/>
                          <a:ea typeface="Osaka"/>
                          <a:cs typeface="Arial"/>
                        </a:defRPr>
                      </a:lvl8pPr>
                      <a:lvl9pPr marL="3657600" algn="l" defTabSz="914400" rtl="0" eaLnBrk="1" latinLnBrk="0" hangingPunct="1">
                        <a:defRPr sz="1800" b="1" kern="1200">
                          <a:solidFill>
                            <a:schemeClr val="lt1"/>
                          </a:solidFill>
                          <a:latin typeface="Trebuchet MS"/>
                          <a:ea typeface="Osaka"/>
                          <a:cs typeface="Arial"/>
                        </a:defRPr>
                      </a:lvl9pPr>
                    </a:lstStyle>
                    <a:p>
                      <a:pPr marL="0" algn="ctr" defTabSz="914400" rtl="0" eaLnBrk="1" latinLnBrk="0" hangingPunct="1"/>
                      <a:endParaRPr lang="en-GB" sz="1000" b="1" kern="1200" baseline="0" dirty="0">
                        <a:solidFill>
                          <a:schemeClr val="bg1"/>
                        </a:solidFill>
                        <a:latin typeface="+mn-lt"/>
                        <a:ea typeface="+mn-ea"/>
                        <a:cs typeface="+mn-cs"/>
                      </a:endParaRPr>
                    </a:p>
                  </a:txBody>
                  <a:tcPr marL="36000" marR="36000" marT="0" marB="0"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38100" cmpd="sng">
                      <a:solidFill>
                        <a:srgbClr val="FFFFFF"/>
                      </a:solidFill>
                    </a:lnB>
                    <a:lnTlToBr w="12700" cmpd="sng">
                      <a:noFill/>
                      <a:prstDash val="solid"/>
                    </a:lnTlToBr>
                    <a:lnBlToTr w="12700" cmpd="sng">
                      <a:noFill/>
                      <a:prstDash val="solid"/>
                    </a:lnBlToTr>
                    <a:solidFill>
                      <a:srgbClr val="809BC0"/>
                    </a:solidFill>
                  </a:tcPr>
                </a:tc>
                <a:tc vMerge="1">
                  <a:txBody>
                    <a:bodyPr/>
                    <a:lstStyle>
                      <a:lvl1pPr marL="0" algn="l" defTabSz="914400" rtl="0" eaLnBrk="1" latinLnBrk="0" hangingPunct="1">
                        <a:defRPr sz="1800" b="1" kern="1200">
                          <a:solidFill>
                            <a:schemeClr val="lt1"/>
                          </a:solidFill>
                          <a:latin typeface="Trebuchet MS"/>
                          <a:ea typeface="Osaka"/>
                          <a:cs typeface="Arial"/>
                        </a:defRPr>
                      </a:lvl1pPr>
                      <a:lvl2pPr marL="457200" algn="l" defTabSz="914400" rtl="0" eaLnBrk="1" latinLnBrk="0" hangingPunct="1">
                        <a:defRPr sz="1800" b="1" kern="1200">
                          <a:solidFill>
                            <a:schemeClr val="lt1"/>
                          </a:solidFill>
                          <a:latin typeface="Trebuchet MS"/>
                          <a:ea typeface="Osaka"/>
                          <a:cs typeface="Arial"/>
                        </a:defRPr>
                      </a:lvl2pPr>
                      <a:lvl3pPr marL="914400" algn="l" defTabSz="914400" rtl="0" eaLnBrk="1" latinLnBrk="0" hangingPunct="1">
                        <a:defRPr sz="1800" b="1" kern="1200">
                          <a:solidFill>
                            <a:schemeClr val="lt1"/>
                          </a:solidFill>
                          <a:latin typeface="Trebuchet MS"/>
                          <a:ea typeface="Osaka"/>
                          <a:cs typeface="Arial"/>
                        </a:defRPr>
                      </a:lvl3pPr>
                      <a:lvl4pPr marL="1371600" algn="l" defTabSz="914400" rtl="0" eaLnBrk="1" latinLnBrk="0" hangingPunct="1">
                        <a:defRPr sz="1800" b="1" kern="1200">
                          <a:solidFill>
                            <a:schemeClr val="lt1"/>
                          </a:solidFill>
                          <a:latin typeface="Trebuchet MS"/>
                          <a:ea typeface="Osaka"/>
                          <a:cs typeface="Arial"/>
                        </a:defRPr>
                      </a:lvl4pPr>
                      <a:lvl5pPr marL="1828800" algn="l" defTabSz="914400" rtl="0" eaLnBrk="1" latinLnBrk="0" hangingPunct="1">
                        <a:defRPr sz="1800" b="1" kern="1200">
                          <a:solidFill>
                            <a:schemeClr val="lt1"/>
                          </a:solidFill>
                          <a:latin typeface="Trebuchet MS"/>
                          <a:ea typeface="Osaka"/>
                          <a:cs typeface="Arial"/>
                        </a:defRPr>
                      </a:lvl5pPr>
                      <a:lvl6pPr marL="2286000" algn="l" defTabSz="914400" rtl="0" eaLnBrk="1" latinLnBrk="0" hangingPunct="1">
                        <a:defRPr sz="1800" b="1" kern="1200">
                          <a:solidFill>
                            <a:schemeClr val="lt1"/>
                          </a:solidFill>
                          <a:latin typeface="Trebuchet MS"/>
                          <a:ea typeface="Osaka"/>
                          <a:cs typeface="Arial"/>
                        </a:defRPr>
                      </a:lvl6pPr>
                      <a:lvl7pPr marL="2743200" algn="l" defTabSz="914400" rtl="0" eaLnBrk="1" latinLnBrk="0" hangingPunct="1">
                        <a:defRPr sz="1800" b="1" kern="1200">
                          <a:solidFill>
                            <a:schemeClr val="lt1"/>
                          </a:solidFill>
                          <a:latin typeface="Trebuchet MS"/>
                          <a:ea typeface="Osaka"/>
                          <a:cs typeface="Arial"/>
                        </a:defRPr>
                      </a:lvl7pPr>
                      <a:lvl8pPr marL="3200400" algn="l" defTabSz="914400" rtl="0" eaLnBrk="1" latinLnBrk="0" hangingPunct="1">
                        <a:defRPr sz="1800" b="1" kern="1200">
                          <a:solidFill>
                            <a:schemeClr val="lt1"/>
                          </a:solidFill>
                          <a:latin typeface="Trebuchet MS"/>
                          <a:ea typeface="Osaka"/>
                          <a:cs typeface="Arial"/>
                        </a:defRPr>
                      </a:lvl8pPr>
                      <a:lvl9pPr marL="3657600" algn="l" defTabSz="914400" rtl="0" eaLnBrk="1" latinLnBrk="0" hangingPunct="1">
                        <a:defRPr sz="1800" b="1" kern="1200">
                          <a:solidFill>
                            <a:schemeClr val="lt1"/>
                          </a:solidFill>
                          <a:latin typeface="Trebuchet MS"/>
                          <a:ea typeface="Osaka"/>
                          <a:cs typeface="Arial"/>
                        </a:defRPr>
                      </a:lvl9pPr>
                    </a:lstStyle>
                    <a:p>
                      <a:pPr algn="ctr"/>
                      <a:endParaRPr lang="en-GB" sz="1000" b="1" dirty="0">
                        <a:solidFill>
                          <a:schemeClr val="bg1"/>
                        </a:solidFill>
                      </a:endParaRPr>
                    </a:p>
                  </a:txBody>
                  <a:tcPr marL="36000" marR="36000" marT="0" marB="0"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38100" cmpd="sng">
                      <a:solidFill>
                        <a:srgbClr val="FFFFFF"/>
                      </a:solidFill>
                    </a:lnB>
                    <a:lnTlToBr w="12700" cmpd="sng">
                      <a:noFill/>
                      <a:prstDash val="solid"/>
                    </a:lnTlToBr>
                    <a:lnBlToTr w="12700" cmpd="sng">
                      <a:noFill/>
                      <a:prstDash val="solid"/>
                    </a:lnBlToTr>
                    <a:solidFill>
                      <a:srgbClr val="809BC0"/>
                    </a:solidFill>
                  </a:tcPr>
                </a:tc>
                <a:tc>
                  <a:txBody>
                    <a:bodyPr/>
                    <a:lstStyle/>
                    <a:p>
                      <a:pPr algn="ctr"/>
                      <a:r>
                        <a:rPr lang="en-GB" sz="1400" b="1" dirty="0" smtClean="0">
                          <a:solidFill>
                            <a:schemeClr val="tx1"/>
                          </a:solidFill>
                        </a:rPr>
                        <a:t>Q1</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Q2</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Q3</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Q4</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Q1</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Q2</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Q3</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Q4</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Q1</a:t>
                      </a:r>
                      <a:endParaRPr lang="en-GB" sz="1400" b="1" dirty="0">
                        <a:solidFill>
                          <a:schemeClr val="tx1"/>
                        </a:solidFill>
                      </a:endParaRPr>
                    </a:p>
                  </a:txBody>
                  <a:tcPr marL="36000" marR="36000" marT="0" marB="0" anchor="ctr"/>
                </a:tc>
                <a:tc>
                  <a:txBody>
                    <a:bodyPr/>
                    <a:lstStyle/>
                    <a:p>
                      <a:pPr algn="ctr"/>
                      <a:r>
                        <a:rPr lang="en-GB" sz="1400" b="1" dirty="0" smtClean="0">
                          <a:solidFill>
                            <a:schemeClr val="tx1"/>
                          </a:solidFill>
                        </a:rPr>
                        <a:t>Q2</a:t>
                      </a:r>
                      <a:endParaRPr lang="en-GB" sz="1400" b="1" dirty="0">
                        <a:solidFill>
                          <a:schemeClr val="tx1"/>
                        </a:solidFill>
                      </a:endParaRPr>
                    </a:p>
                  </a:txBody>
                  <a:tcPr marL="36000" marR="36000" marT="0" marB="0" anchor="ctr"/>
                </a:tc>
              </a:tr>
              <a:tr h="367263">
                <a:tc rowSpan="2">
                  <a:txBody>
                    <a:bodyPr/>
                    <a:lstStyle>
                      <a:lvl1pPr marL="0" algn="l" defTabSz="914400" rtl="0" eaLnBrk="1" latinLnBrk="0" hangingPunct="1">
                        <a:defRPr sz="1800" kern="1200">
                          <a:solidFill>
                            <a:schemeClr val="dk1"/>
                          </a:solidFill>
                          <a:latin typeface="Trebuchet MS"/>
                          <a:ea typeface="Osaka"/>
                          <a:cs typeface="Arial"/>
                        </a:defRPr>
                      </a:lvl1pPr>
                      <a:lvl2pPr marL="457200" algn="l" defTabSz="914400" rtl="0" eaLnBrk="1" latinLnBrk="0" hangingPunct="1">
                        <a:defRPr sz="1800" kern="1200">
                          <a:solidFill>
                            <a:schemeClr val="dk1"/>
                          </a:solidFill>
                          <a:latin typeface="Trebuchet MS"/>
                          <a:ea typeface="Osaka"/>
                          <a:cs typeface="Arial"/>
                        </a:defRPr>
                      </a:lvl2pPr>
                      <a:lvl3pPr marL="914400" algn="l" defTabSz="914400" rtl="0" eaLnBrk="1" latinLnBrk="0" hangingPunct="1">
                        <a:defRPr sz="1800" kern="1200">
                          <a:solidFill>
                            <a:schemeClr val="dk1"/>
                          </a:solidFill>
                          <a:latin typeface="Trebuchet MS"/>
                          <a:ea typeface="Osaka"/>
                          <a:cs typeface="Arial"/>
                        </a:defRPr>
                      </a:lvl3pPr>
                      <a:lvl4pPr marL="1371600" algn="l" defTabSz="914400" rtl="0" eaLnBrk="1" latinLnBrk="0" hangingPunct="1">
                        <a:defRPr sz="1800" kern="1200">
                          <a:solidFill>
                            <a:schemeClr val="dk1"/>
                          </a:solidFill>
                          <a:latin typeface="Trebuchet MS"/>
                          <a:ea typeface="Osaka"/>
                          <a:cs typeface="Arial"/>
                        </a:defRPr>
                      </a:lvl4pPr>
                      <a:lvl5pPr marL="1828800" algn="l" defTabSz="914400" rtl="0" eaLnBrk="1" latinLnBrk="0" hangingPunct="1">
                        <a:defRPr sz="1800" kern="1200">
                          <a:solidFill>
                            <a:schemeClr val="dk1"/>
                          </a:solidFill>
                          <a:latin typeface="Trebuchet MS"/>
                          <a:ea typeface="Osaka"/>
                          <a:cs typeface="Arial"/>
                        </a:defRPr>
                      </a:lvl5pPr>
                      <a:lvl6pPr marL="2286000" algn="l" defTabSz="914400" rtl="0" eaLnBrk="1" latinLnBrk="0" hangingPunct="1">
                        <a:defRPr sz="1800" kern="1200">
                          <a:solidFill>
                            <a:schemeClr val="dk1"/>
                          </a:solidFill>
                          <a:latin typeface="Trebuchet MS"/>
                          <a:ea typeface="Osaka"/>
                          <a:cs typeface="Arial"/>
                        </a:defRPr>
                      </a:lvl6pPr>
                      <a:lvl7pPr marL="2743200" algn="l" defTabSz="914400" rtl="0" eaLnBrk="1" latinLnBrk="0" hangingPunct="1">
                        <a:defRPr sz="1800" kern="1200">
                          <a:solidFill>
                            <a:schemeClr val="dk1"/>
                          </a:solidFill>
                          <a:latin typeface="Trebuchet MS"/>
                          <a:ea typeface="Osaka"/>
                          <a:cs typeface="Arial"/>
                        </a:defRPr>
                      </a:lvl7pPr>
                      <a:lvl8pPr marL="3200400" algn="l" defTabSz="914400" rtl="0" eaLnBrk="1" latinLnBrk="0" hangingPunct="1">
                        <a:defRPr sz="1800" kern="1200">
                          <a:solidFill>
                            <a:schemeClr val="dk1"/>
                          </a:solidFill>
                          <a:latin typeface="Trebuchet MS"/>
                          <a:ea typeface="Osaka"/>
                          <a:cs typeface="Arial"/>
                        </a:defRPr>
                      </a:lvl8pPr>
                      <a:lvl9pPr marL="3657600" algn="l" defTabSz="914400" rtl="0" eaLnBrk="1" latinLnBrk="0" hangingPunct="1">
                        <a:defRPr sz="1800" kern="1200">
                          <a:solidFill>
                            <a:schemeClr val="dk1"/>
                          </a:solidFill>
                          <a:latin typeface="Trebuchet MS"/>
                          <a:ea typeface="Osaka"/>
                          <a:cs typeface="Arial"/>
                        </a:defRPr>
                      </a:lvl9pPr>
                    </a:lstStyle>
                    <a:p>
                      <a:r>
                        <a:rPr lang="en-GB" sz="1050" b="1" dirty="0" smtClean="0">
                          <a:solidFill>
                            <a:schemeClr val="tx1"/>
                          </a:solidFill>
                        </a:rPr>
                        <a:t>Settlement</a:t>
                      </a:r>
                      <a:endParaRPr lang="en-GB" sz="1050" b="1" dirty="0">
                        <a:solidFill>
                          <a:schemeClr val="tx1"/>
                        </a:solidFill>
                      </a:endParaRPr>
                    </a:p>
                  </a:txBody>
                  <a:tcPr marL="72000" marT="72000" marB="72000"/>
                </a:tc>
                <a:tc>
                  <a:txBody>
                    <a:body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b="0" i="0" dirty="0" smtClean="0">
                          <a:solidFill>
                            <a:schemeClr val="tx1"/>
                          </a:solidFill>
                        </a:rPr>
                        <a:t>Hold &amp; Release</a:t>
                      </a:r>
                    </a:p>
                  </a:txBody>
                  <a:tcPr marL="72000" marT="72000" marB="72000">
                    <a:noFill/>
                  </a:tcP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noFill/>
                  </a:tcPr>
                </a:tc>
                <a:tc>
                  <a:txBody>
                    <a:bodyPr/>
                    <a:lstStyle/>
                    <a:p>
                      <a:pPr marL="0" indent="0" algn="ctr">
                        <a:spcBef>
                          <a:spcPts val="300"/>
                        </a:spcBef>
                        <a:buFontTx/>
                        <a:buNone/>
                      </a:pPr>
                      <a:endParaRPr lang="en-GB" sz="800" b="1" kern="1200" dirty="0">
                        <a:solidFill>
                          <a:schemeClr val="tx1"/>
                        </a:solidFill>
                        <a:latin typeface="+mn-lt"/>
                        <a:ea typeface="+mn-ea"/>
                        <a:cs typeface="+mn-cs"/>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solidFill>
                      <a:srgbClr val="005192"/>
                    </a:solidFill>
                  </a:tcP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r>
              <a:tr h="367263">
                <a:tc vMerge="1">
                  <a:txBody>
                    <a:bodyPr/>
                    <a:lstStyle/>
                    <a:p>
                      <a:endParaRPr lang="en-GB" sz="1050" b="1" dirty="0">
                        <a:solidFill>
                          <a:srgbClr val="003882"/>
                        </a:solidFill>
                      </a:endParaRPr>
                    </a:p>
                  </a:txBody>
                  <a:tcPr marL="72000" marT="72000" marB="72000"/>
                </a:tc>
                <a:tc>
                  <a:txBody>
                    <a:body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b="0" i="0" dirty="0" smtClean="0">
                          <a:solidFill>
                            <a:schemeClr val="tx1"/>
                          </a:solidFill>
                        </a:rPr>
                        <a:t>Multi-currency  </a:t>
                      </a:r>
                    </a:p>
                  </a:txBody>
                  <a:tcPr marL="72000" marT="72000" marB="72000">
                    <a:noFill/>
                  </a:tcP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noFill/>
                  </a:tcPr>
                </a:tc>
                <a:tc>
                  <a:txBody>
                    <a:bodyPr/>
                    <a:lstStyle/>
                    <a:p>
                      <a:pPr marL="0" indent="0" algn="ctr">
                        <a:spcBef>
                          <a:spcPts val="300"/>
                        </a:spcBef>
                        <a:buFontTx/>
                        <a:buNone/>
                      </a:pPr>
                      <a:endParaRPr lang="en-GB" sz="800" b="1" kern="1200" dirty="0">
                        <a:solidFill>
                          <a:schemeClr val="tx1"/>
                        </a:solidFill>
                        <a:latin typeface="+mn-lt"/>
                        <a:ea typeface="+mn-ea"/>
                        <a:cs typeface="+mn-cs"/>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noFill/>
                  </a:tcP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solidFill>
                      <a:srgbClr val="005192"/>
                    </a:solidFill>
                  </a:tcP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c>
                  <a:txBody>
                    <a:bodyPr/>
                    <a:lstStyle/>
                    <a:p>
                      <a:pPr marL="0" indent="0" algn="ctr">
                        <a:spcBef>
                          <a:spcPts val="300"/>
                        </a:spcBef>
                        <a:buFontTx/>
                        <a:buNone/>
                      </a:pPr>
                      <a:endParaRPr lang="en-GB" sz="800" dirty="0">
                        <a:solidFill>
                          <a:schemeClr val="tx1"/>
                        </a:solidFill>
                        <a:latin typeface="+mj-lt"/>
                      </a:endParaRPr>
                    </a:p>
                  </a:txBody>
                  <a:tcPr marL="36000" marR="36000" marT="72000" marB="72000" anchor="ctr"/>
                </a:tc>
              </a:tr>
              <a:tr h="395866">
                <a:tc rowSpan="2">
                  <a:txBody>
                    <a:bodyPr/>
                    <a:lstStyle/>
                    <a:p>
                      <a:pPr marL="0" marR="0" indent="0" algn="l" defTabSz="914400" rtl="0" eaLnBrk="1" fontAlgn="auto" latinLnBrk="0" hangingPunct="1">
                        <a:lnSpc>
                          <a:spcPct val="100000"/>
                        </a:lnSpc>
                        <a:spcBef>
                          <a:spcPts val="400"/>
                        </a:spcBef>
                        <a:spcAft>
                          <a:spcPts val="0"/>
                        </a:spcAft>
                        <a:buClrTx/>
                        <a:buSzTx/>
                        <a:buFont typeface="Arial" pitchFamily="34" charset="0"/>
                        <a:buNone/>
                        <a:tabLst/>
                        <a:defRPr/>
                      </a:pPr>
                      <a:r>
                        <a:rPr lang="en-GB" sz="1050" b="1" kern="1200" dirty="0" smtClean="0">
                          <a:solidFill>
                            <a:schemeClr val="tx1"/>
                          </a:solidFill>
                        </a:rPr>
                        <a:t>Asset Servicing</a:t>
                      </a:r>
                      <a:endParaRPr lang="en-GB" sz="1050" b="1" kern="1200" dirty="0">
                        <a:solidFill>
                          <a:schemeClr val="tx1"/>
                        </a:solidFill>
                        <a:latin typeface="+mn-lt"/>
                        <a:ea typeface="+mn-ea"/>
                        <a:cs typeface="+mn-cs"/>
                      </a:endParaRPr>
                    </a:p>
                  </a:txBody>
                  <a:tcPr marL="72000" marT="72000" marB="72000"/>
                </a:tc>
                <a:tc>
                  <a:txBody>
                    <a:body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kern="1200" dirty="0" smtClean="0">
                          <a:solidFill>
                            <a:schemeClr val="tx1"/>
                          </a:solidFill>
                        </a:rPr>
                        <a:t>Corporate action harmonization</a:t>
                      </a:r>
                      <a:r>
                        <a:rPr lang="en-GB" sz="1050" kern="1200" baseline="0" dirty="0" smtClean="0">
                          <a:solidFill>
                            <a:schemeClr val="tx1"/>
                          </a:solidFill>
                        </a:rPr>
                        <a:t> &amp; Enhancements</a:t>
                      </a:r>
                      <a:endParaRPr lang="en-GB" sz="1050" i="0" kern="1200" baseline="0" dirty="0" smtClean="0">
                        <a:solidFill>
                          <a:schemeClr val="tx1"/>
                        </a:solidFill>
                        <a:latin typeface="+mn-lt"/>
                        <a:ea typeface="+mn-ea"/>
                        <a:cs typeface="+mn-cs"/>
                      </a:endParaRPr>
                    </a:p>
                  </a:txBody>
                  <a:tcPr marL="72000" marT="72000" marB="72000">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baseline="300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r>
              <a:tr h="366008">
                <a:tc vMerge="1">
                  <a:txBody>
                    <a:bodyPr/>
                    <a:lstStyle/>
                    <a:p>
                      <a:endParaRPr lang="en-US"/>
                    </a:p>
                  </a:txBody>
                  <a:tcPr/>
                </a:tc>
                <a:tc>
                  <a:txBody>
                    <a:body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kern="1200" baseline="0" dirty="0" smtClean="0">
                          <a:solidFill>
                            <a:schemeClr val="tx1"/>
                          </a:solidFill>
                        </a:rPr>
                        <a:t>Cross -Border Fiscal services</a:t>
                      </a:r>
                      <a:endParaRPr lang="en-GB" sz="1050" i="0" kern="1200" dirty="0" smtClean="0">
                        <a:solidFill>
                          <a:schemeClr val="tx1"/>
                        </a:solidFill>
                        <a:latin typeface="+mn-lt"/>
                        <a:ea typeface="+mn-ea"/>
                        <a:cs typeface="+mn-cs"/>
                      </a:endParaRPr>
                    </a:p>
                  </a:txBody>
                  <a:tcPr marL="72000" marT="72000" marB="72000"/>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1200" b="1" kern="1200" baseline="300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kern="1200" dirty="0">
                        <a:solidFill>
                          <a:schemeClr val="tx1"/>
                        </a:solidFill>
                        <a:latin typeface="+mj-lt"/>
                        <a:ea typeface="+mn-ea"/>
                        <a:cs typeface="+mn-cs"/>
                      </a:endParaRPr>
                    </a:p>
                  </a:txBody>
                  <a:tcPr marL="36000" marR="36000" marT="72000" marB="72000" anchor="ctr"/>
                </a:tc>
              </a:tr>
              <a:tr h="392320">
                <a:tc>
                  <a:txBody>
                    <a:bodyPr/>
                    <a:lstStyle/>
                    <a:p>
                      <a:pPr marL="0" marR="0" indent="0" algn="l" defTabSz="914400" rtl="0" eaLnBrk="1" fontAlgn="auto" latinLnBrk="0" hangingPunct="1">
                        <a:lnSpc>
                          <a:spcPct val="100000"/>
                        </a:lnSpc>
                        <a:spcBef>
                          <a:spcPts val="400"/>
                        </a:spcBef>
                        <a:spcAft>
                          <a:spcPts val="0"/>
                        </a:spcAft>
                        <a:buClrTx/>
                        <a:buSzTx/>
                        <a:buFont typeface="Arial" pitchFamily="34" charset="0"/>
                        <a:buNone/>
                        <a:tabLst/>
                        <a:defRPr/>
                      </a:pPr>
                      <a:r>
                        <a:rPr lang="en-GB" sz="1050" b="1" kern="1200" dirty="0" smtClean="0">
                          <a:solidFill>
                            <a:schemeClr val="tx1"/>
                          </a:solidFill>
                          <a:latin typeface="+mn-lt"/>
                          <a:ea typeface="+mn-ea"/>
                          <a:cs typeface="+mn-cs"/>
                        </a:rPr>
                        <a:t>Issuance </a:t>
                      </a:r>
                      <a:endParaRPr lang="en-GB" sz="1050" b="1" kern="1200" dirty="0">
                        <a:solidFill>
                          <a:schemeClr val="tx1"/>
                        </a:solidFill>
                        <a:latin typeface="+mn-lt"/>
                        <a:ea typeface="+mn-ea"/>
                        <a:cs typeface="+mn-cs"/>
                      </a:endParaRPr>
                    </a:p>
                  </a:txBody>
                  <a:tcPr marL="72000" marT="72000" marB="72000"/>
                </a:tc>
                <a:tc>
                  <a:txBody>
                    <a:body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kern="1200" dirty="0" smtClean="0">
                          <a:solidFill>
                            <a:schemeClr val="tx1"/>
                          </a:solidFill>
                          <a:latin typeface="+mn-lt"/>
                          <a:ea typeface="+mn-ea"/>
                          <a:cs typeface="+mn-cs"/>
                        </a:rPr>
                        <a:t>XE</a:t>
                      </a:r>
                      <a:r>
                        <a:rPr lang="en-GB" sz="1050" kern="1200" baseline="0" dirty="0" smtClean="0">
                          <a:solidFill>
                            <a:schemeClr val="tx1"/>
                          </a:solidFill>
                          <a:latin typeface="+mn-lt"/>
                          <a:ea typeface="+mn-ea"/>
                          <a:cs typeface="+mn-cs"/>
                        </a:rPr>
                        <a:t> Eurobonds</a:t>
                      </a:r>
                      <a:endParaRPr lang="en-GB" sz="1050" kern="1200" dirty="0" smtClean="0">
                        <a:solidFill>
                          <a:schemeClr val="tx1"/>
                        </a:solidFill>
                        <a:latin typeface="+mn-lt"/>
                        <a:ea typeface="+mn-ea"/>
                        <a:cs typeface="+mn-cs"/>
                      </a:endParaRPr>
                    </a:p>
                  </a:txBody>
                  <a:tcPr marL="72000" marT="72000" marB="72000"/>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r>
              <a:tr h="392320">
                <a:tc>
                  <a:txBody>
                    <a:bodyPr/>
                    <a:lstStyle>
                      <a:lvl1pPr marL="0" algn="l" defTabSz="914400" rtl="0" eaLnBrk="1" latinLnBrk="0" hangingPunct="1">
                        <a:defRPr sz="1800" kern="1200">
                          <a:solidFill>
                            <a:schemeClr val="dk1"/>
                          </a:solidFill>
                          <a:latin typeface="Trebuchet MS"/>
                          <a:ea typeface="Osaka"/>
                          <a:cs typeface="Arial"/>
                        </a:defRPr>
                      </a:lvl1pPr>
                      <a:lvl2pPr marL="457200" algn="l" defTabSz="914400" rtl="0" eaLnBrk="1" latinLnBrk="0" hangingPunct="1">
                        <a:defRPr sz="1800" kern="1200">
                          <a:solidFill>
                            <a:schemeClr val="dk1"/>
                          </a:solidFill>
                          <a:latin typeface="Trebuchet MS"/>
                          <a:ea typeface="Osaka"/>
                          <a:cs typeface="Arial"/>
                        </a:defRPr>
                      </a:lvl2pPr>
                      <a:lvl3pPr marL="914400" algn="l" defTabSz="914400" rtl="0" eaLnBrk="1" latinLnBrk="0" hangingPunct="1">
                        <a:defRPr sz="1800" kern="1200">
                          <a:solidFill>
                            <a:schemeClr val="dk1"/>
                          </a:solidFill>
                          <a:latin typeface="Trebuchet MS"/>
                          <a:ea typeface="Osaka"/>
                          <a:cs typeface="Arial"/>
                        </a:defRPr>
                      </a:lvl3pPr>
                      <a:lvl4pPr marL="1371600" algn="l" defTabSz="914400" rtl="0" eaLnBrk="1" latinLnBrk="0" hangingPunct="1">
                        <a:defRPr sz="1800" kern="1200">
                          <a:solidFill>
                            <a:schemeClr val="dk1"/>
                          </a:solidFill>
                          <a:latin typeface="Trebuchet MS"/>
                          <a:ea typeface="Osaka"/>
                          <a:cs typeface="Arial"/>
                        </a:defRPr>
                      </a:lvl4pPr>
                      <a:lvl5pPr marL="1828800" algn="l" defTabSz="914400" rtl="0" eaLnBrk="1" latinLnBrk="0" hangingPunct="1">
                        <a:defRPr sz="1800" kern="1200">
                          <a:solidFill>
                            <a:schemeClr val="dk1"/>
                          </a:solidFill>
                          <a:latin typeface="Trebuchet MS"/>
                          <a:ea typeface="Osaka"/>
                          <a:cs typeface="Arial"/>
                        </a:defRPr>
                      </a:lvl5pPr>
                      <a:lvl6pPr marL="2286000" algn="l" defTabSz="914400" rtl="0" eaLnBrk="1" latinLnBrk="0" hangingPunct="1">
                        <a:defRPr sz="1800" kern="1200">
                          <a:solidFill>
                            <a:schemeClr val="dk1"/>
                          </a:solidFill>
                          <a:latin typeface="Trebuchet MS"/>
                          <a:ea typeface="Osaka"/>
                          <a:cs typeface="Arial"/>
                        </a:defRPr>
                      </a:lvl6pPr>
                      <a:lvl7pPr marL="2743200" algn="l" defTabSz="914400" rtl="0" eaLnBrk="1" latinLnBrk="0" hangingPunct="1">
                        <a:defRPr sz="1800" kern="1200">
                          <a:solidFill>
                            <a:schemeClr val="dk1"/>
                          </a:solidFill>
                          <a:latin typeface="Trebuchet MS"/>
                          <a:ea typeface="Osaka"/>
                          <a:cs typeface="Arial"/>
                        </a:defRPr>
                      </a:lvl7pPr>
                      <a:lvl8pPr marL="3200400" algn="l" defTabSz="914400" rtl="0" eaLnBrk="1" latinLnBrk="0" hangingPunct="1">
                        <a:defRPr sz="1800" kern="1200">
                          <a:solidFill>
                            <a:schemeClr val="dk1"/>
                          </a:solidFill>
                          <a:latin typeface="Trebuchet MS"/>
                          <a:ea typeface="Osaka"/>
                          <a:cs typeface="Arial"/>
                        </a:defRPr>
                      </a:lvl8pPr>
                      <a:lvl9pPr marL="3657600" algn="l" defTabSz="914400" rtl="0" eaLnBrk="1" latinLnBrk="0" hangingPunct="1">
                        <a:defRPr sz="1800" kern="1200">
                          <a:solidFill>
                            <a:schemeClr val="dk1"/>
                          </a:solidFill>
                          <a:latin typeface="Trebuchet MS"/>
                          <a:ea typeface="Osaka"/>
                          <a:cs typeface="Arial"/>
                        </a:defRPr>
                      </a:lvl9pPr>
                    </a:lstStyle>
                    <a:p>
                      <a:pPr marL="0" marR="0" indent="0" algn="l" defTabSz="914400" rtl="0" eaLnBrk="1" fontAlgn="auto" latinLnBrk="0" hangingPunct="1">
                        <a:lnSpc>
                          <a:spcPct val="100000"/>
                        </a:lnSpc>
                        <a:spcBef>
                          <a:spcPts val="400"/>
                        </a:spcBef>
                        <a:spcAft>
                          <a:spcPts val="0"/>
                        </a:spcAft>
                        <a:buClrTx/>
                        <a:buSzTx/>
                        <a:buFont typeface="Arial" pitchFamily="34" charset="0"/>
                        <a:buNone/>
                        <a:tabLst/>
                        <a:defRPr/>
                      </a:pPr>
                      <a:r>
                        <a:rPr lang="en-GB" sz="1050" b="1" strike="noStrike" kern="1200" baseline="0" dirty="0" smtClean="0">
                          <a:solidFill>
                            <a:schemeClr val="tx1"/>
                          </a:solidFill>
                        </a:rPr>
                        <a:t>F</a:t>
                      </a:r>
                      <a:r>
                        <a:rPr lang="en-GB" sz="1050" b="1" kern="1200" dirty="0" smtClean="0">
                          <a:solidFill>
                            <a:schemeClr val="tx1"/>
                          </a:solidFill>
                        </a:rPr>
                        <a:t>inancing services</a:t>
                      </a:r>
                      <a:endParaRPr lang="en-GB" sz="1050" b="1" kern="1200" dirty="0">
                        <a:solidFill>
                          <a:schemeClr val="tx1"/>
                        </a:solidFill>
                        <a:latin typeface="+mn-lt"/>
                        <a:ea typeface="+mn-ea"/>
                        <a:cs typeface="+mn-cs"/>
                      </a:endParaRPr>
                    </a:p>
                  </a:txBody>
                  <a:tcPr marL="72000" marT="72000" marB="72000"/>
                </a:tc>
                <a:tc>
                  <a:txBody>
                    <a:bodyPr/>
                    <a:lstStyle>
                      <a:lvl1pPr marL="0" algn="l" defTabSz="914400" rtl="0" eaLnBrk="1" latinLnBrk="0" hangingPunct="1">
                        <a:defRPr sz="1800" kern="1200">
                          <a:solidFill>
                            <a:schemeClr val="dk1"/>
                          </a:solidFill>
                          <a:latin typeface="Trebuchet MS"/>
                          <a:ea typeface="Osaka"/>
                          <a:cs typeface="Arial"/>
                        </a:defRPr>
                      </a:lvl1pPr>
                      <a:lvl2pPr marL="457200" algn="l" defTabSz="914400" rtl="0" eaLnBrk="1" latinLnBrk="0" hangingPunct="1">
                        <a:defRPr sz="1800" kern="1200">
                          <a:solidFill>
                            <a:schemeClr val="dk1"/>
                          </a:solidFill>
                          <a:latin typeface="Trebuchet MS"/>
                          <a:ea typeface="Osaka"/>
                          <a:cs typeface="Arial"/>
                        </a:defRPr>
                      </a:lvl2pPr>
                      <a:lvl3pPr marL="914400" algn="l" defTabSz="914400" rtl="0" eaLnBrk="1" latinLnBrk="0" hangingPunct="1">
                        <a:defRPr sz="1800" kern="1200">
                          <a:solidFill>
                            <a:schemeClr val="dk1"/>
                          </a:solidFill>
                          <a:latin typeface="Trebuchet MS"/>
                          <a:ea typeface="Osaka"/>
                          <a:cs typeface="Arial"/>
                        </a:defRPr>
                      </a:lvl3pPr>
                      <a:lvl4pPr marL="1371600" algn="l" defTabSz="914400" rtl="0" eaLnBrk="1" latinLnBrk="0" hangingPunct="1">
                        <a:defRPr sz="1800" kern="1200">
                          <a:solidFill>
                            <a:schemeClr val="dk1"/>
                          </a:solidFill>
                          <a:latin typeface="Trebuchet MS"/>
                          <a:ea typeface="Osaka"/>
                          <a:cs typeface="Arial"/>
                        </a:defRPr>
                      </a:lvl4pPr>
                      <a:lvl5pPr marL="1828800" algn="l" defTabSz="914400" rtl="0" eaLnBrk="1" latinLnBrk="0" hangingPunct="1">
                        <a:defRPr sz="1800" kern="1200">
                          <a:solidFill>
                            <a:schemeClr val="dk1"/>
                          </a:solidFill>
                          <a:latin typeface="Trebuchet MS"/>
                          <a:ea typeface="Osaka"/>
                          <a:cs typeface="Arial"/>
                        </a:defRPr>
                      </a:lvl5pPr>
                      <a:lvl6pPr marL="2286000" algn="l" defTabSz="914400" rtl="0" eaLnBrk="1" latinLnBrk="0" hangingPunct="1">
                        <a:defRPr sz="1800" kern="1200">
                          <a:solidFill>
                            <a:schemeClr val="dk1"/>
                          </a:solidFill>
                          <a:latin typeface="Trebuchet MS"/>
                          <a:ea typeface="Osaka"/>
                          <a:cs typeface="Arial"/>
                        </a:defRPr>
                      </a:lvl6pPr>
                      <a:lvl7pPr marL="2743200" algn="l" defTabSz="914400" rtl="0" eaLnBrk="1" latinLnBrk="0" hangingPunct="1">
                        <a:defRPr sz="1800" kern="1200">
                          <a:solidFill>
                            <a:schemeClr val="dk1"/>
                          </a:solidFill>
                          <a:latin typeface="Trebuchet MS"/>
                          <a:ea typeface="Osaka"/>
                          <a:cs typeface="Arial"/>
                        </a:defRPr>
                      </a:lvl7pPr>
                      <a:lvl8pPr marL="3200400" algn="l" defTabSz="914400" rtl="0" eaLnBrk="1" latinLnBrk="0" hangingPunct="1">
                        <a:defRPr sz="1800" kern="1200">
                          <a:solidFill>
                            <a:schemeClr val="dk1"/>
                          </a:solidFill>
                          <a:latin typeface="Trebuchet MS"/>
                          <a:ea typeface="Osaka"/>
                          <a:cs typeface="Arial"/>
                        </a:defRPr>
                      </a:lvl8pPr>
                      <a:lvl9pPr marL="3657600" algn="l" defTabSz="914400" rtl="0" eaLnBrk="1" latinLnBrk="0" hangingPunct="1">
                        <a:defRPr sz="1800" kern="1200">
                          <a:solidFill>
                            <a:schemeClr val="dk1"/>
                          </a:solidFill>
                          <a:latin typeface="Trebuchet MS"/>
                          <a:ea typeface="Osaka"/>
                          <a:cs typeface="Arial"/>
                        </a:defRPr>
                      </a:lvl9pPr>
                    </a:lstStyle>
                    <a:p>
                      <a:pPr marL="0" marR="0" indent="0" algn="l" defTabSz="914400" rtl="0" eaLnBrk="1" fontAlgn="auto" latinLnBrk="0" hangingPunct="1">
                        <a:lnSpc>
                          <a:spcPct val="100000"/>
                        </a:lnSpc>
                        <a:spcBef>
                          <a:spcPts val="300"/>
                        </a:spcBef>
                        <a:spcAft>
                          <a:spcPts val="0"/>
                        </a:spcAft>
                        <a:buClrTx/>
                        <a:buSzTx/>
                        <a:buFont typeface="Arial" pitchFamily="34" charset="0"/>
                        <a:buNone/>
                        <a:tabLst/>
                        <a:defRPr/>
                      </a:pPr>
                      <a:r>
                        <a:rPr lang="en-GB" sz="1050" kern="1200" dirty="0" err="1" smtClean="0">
                          <a:solidFill>
                            <a:schemeClr val="tx1"/>
                          </a:solidFill>
                        </a:rPr>
                        <a:t>Triparty</a:t>
                      </a:r>
                      <a:r>
                        <a:rPr lang="en-GB" sz="1050" kern="1200" dirty="0" smtClean="0">
                          <a:solidFill>
                            <a:schemeClr val="tx1"/>
                          </a:solidFill>
                        </a:rPr>
                        <a:t> collateral</a:t>
                      </a:r>
                      <a:endParaRPr lang="en-GB" sz="1050" kern="1200" dirty="0" smtClean="0">
                        <a:solidFill>
                          <a:schemeClr val="tx1"/>
                        </a:solidFill>
                        <a:latin typeface="+mn-lt"/>
                        <a:ea typeface="+mn-ea"/>
                        <a:cs typeface="+mn-cs"/>
                      </a:endParaRPr>
                    </a:p>
                  </a:txBody>
                  <a:tcPr marL="72000" marT="72000" marB="72000"/>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r>
              <a:tr h="0">
                <a:tc gridSpan="12">
                  <a:txBody>
                    <a:bodyPr/>
                    <a:lstStyle/>
                    <a:p>
                      <a:endParaRPr lang="en-GB" sz="100" b="1" dirty="0">
                        <a:solidFill>
                          <a:schemeClr val="tx1"/>
                        </a:solidFill>
                      </a:endParaRPr>
                    </a:p>
                  </a:txBody>
                  <a:tcPr marL="72000" marT="72000" marB="72000"/>
                </a:tc>
                <a:tc hMerge="1">
                  <a:txBody>
                    <a:bodyPr/>
                    <a:lstStyle/>
                    <a:p>
                      <a:pPr marL="0" indent="0">
                        <a:spcBef>
                          <a:spcPts val="300"/>
                        </a:spcBef>
                        <a:buFont typeface="Arial" pitchFamily="34" charset="0"/>
                        <a:buNone/>
                      </a:pPr>
                      <a:endParaRPr lang="en-GB" sz="1050" baseline="0" dirty="0" smtClean="0">
                        <a:solidFill>
                          <a:srgbClr val="003882"/>
                        </a:solidFill>
                      </a:endParaRPr>
                    </a:p>
                  </a:txBody>
                  <a:tcPr marL="72000" marT="0" marB="0" anchor="ct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hMerge="1">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r>
              <a:tr h="392320">
                <a:tc rowSpan="4">
                  <a:txBody>
                    <a:bodyPr/>
                    <a:lstStyle/>
                    <a:p>
                      <a:r>
                        <a:rPr lang="en-GB" sz="1050" b="1" dirty="0" smtClean="0">
                          <a:solidFill>
                            <a:schemeClr val="tx1"/>
                          </a:solidFill>
                        </a:rPr>
                        <a:t>Target2-Securities </a:t>
                      </a:r>
                      <a:endParaRPr lang="en-GB" sz="1050" b="1" dirty="0">
                        <a:solidFill>
                          <a:schemeClr val="tx1"/>
                        </a:solidFill>
                      </a:endParaRPr>
                    </a:p>
                  </a:txBody>
                  <a:tcPr marL="72000" marT="72000" marB="72000"/>
                </a:tc>
                <a:tc>
                  <a:txBody>
                    <a:bodyPr/>
                    <a:lstStyle/>
                    <a:p>
                      <a:pPr marL="0" indent="0">
                        <a:spcBef>
                          <a:spcPts val="300"/>
                        </a:spcBef>
                        <a:buFont typeface="Arial" pitchFamily="34" charset="0"/>
                        <a:buNone/>
                      </a:pPr>
                      <a:r>
                        <a:rPr lang="en-GB" sz="1050" b="0" dirty="0" smtClean="0">
                          <a:solidFill>
                            <a:schemeClr val="tx1"/>
                          </a:solidFill>
                        </a:rPr>
                        <a:t>Functional specification</a:t>
                      </a:r>
                      <a:endParaRPr lang="en-GB" sz="1050" b="0" baseline="0" dirty="0" smtClean="0">
                        <a:solidFill>
                          <a:schemeClr val="tx1"/>
                        </a:solidFill>
                      </a:endParaRPr>
                    </a:p>
                  </a:txBody>
                  <a:tcPr marL="72000" marT="0" marB="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r>
              <a:tr h="392320">
                <a:tc vMerge="1">
                  <a:txBody>
                    <a:bodyPr/>
                    <a:lstStyle/>
                    <a:p>
                      <a:endParaRPr lang="en-GB" sz="1050" b="1" dirty="0">
                        <a:solidFill>
                          <a:srgbClr val="003882"/>
                        </a:solidFill>
                      </a:endParaRPr>
                    </a:p>
                  </a:txBody>
                  <a:tcPr marL="72000" marT="72000" marB="72000"/>
                </a:tc>
                <a:tc>
                  <a:txBody>
                    <a:bodyPr/>
                    <a:lstStyle/>
                    <a:p>
                      <a:pPr marL="0" indent="0">
                        <a:spcBef>
                          <a:spcPts val="300"/>
                        </a:spcBef>
                        <a:buFont typeface="Arial" pitchFamily="34" charset="0"/>
                        <a:buNone/>
                      </a:pPr>
                      <a:r>
                        <a:rPr lang="en-GB" sz="1050" baseline="0" dirty="0" smtClean="0">
                          <a:solidFill>
                            <a:schemeClr val="tx1"/>
                          </a:solidFill>
                        </a:rPr>
                        <a:t>Development</a:t>
                      </a:r>
                    </a:p>
                  </a:txBody>
                  <a:tcPr marL="72000" marT="0" marB="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r>
              <a:tr h="392320">
                <a:tc vMerge="1">
                  <a:txBody>
                    <a:bodyPr/>
                    <a:lstStyle/>
                    <a:p>
                      <a:endParaRPr lang="en-GB" sz="1050" b="1" dirty="0">
                        <a:solidFill>
                          <a:srgbClr val="003882"/>
                        </a:solidFill>
                      </a:endParaRPr>
                    </a:p>
                  </a:txBody>
                  <a:tcPr marL="72000" marT="72000" marB="72000"/>
                </a:tc>
                <a:tc>
                  <a:txBody>
                    <a:bodyPr/>
                    <a:lstStyle/>
                    <a:p>
                      <a:pPr marL="0" indent="0">
                        <a:spcBef>
                          <a:spcPts val="300"/>
                        </a:spcBef>
                        <a:buFont typeface="Arial" pitchFamily="34" charset="0"/>
                        <a:buNone/>
                      </a:pPr>
                      <a:r>
                        <a:rPr lang="en-GB" sz="1050" baseline="0" dirty="0" smtClean="0">
                          <a:solidFill>
                            <a:schemeClr val="tx1"/>
                          </a:solidFill>
                        </a:rPr>
                        <a:t>Acceptance test and migration </a:t>
                      </a:r>
                    </a:p>
                  </a:txBody>
                  <a:tcPr marL="72000" marT="0" marB="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r>
              <a:tr h="392320">
                <a:tc vMerge="1">
                  <a:txBody>
                    <a:bodyPr/>
                    <a:lstStyle/>
                    <a:p>
                      <a:endParaRPr lang="en-GB" sz="1050" b="1" dirty="0">
                        <a:solidFill>
                          <a:srgbClr val="003882"/>
                        </a:solidFill>
                      </a:endParaRPr>
                    </a:p>
                  </a:txBody>
                  <a:tcPr marL="72000" marT="72000" marB="72000"/>
                </a:tc>
                <a:tc>
                  <a:txBody>
                    <a:bodyPr/>
                    <a:lstStyle/>
                    <a:p>
                      <a:pPr marL="0" indent="0">
                        <a:spcBef>
                          <a:spcPts val="300"/>
                        </a:spcBef>
                        <a:buFont typeface="Arial" pitchFamily="34" charset="0"/>
                        <a:buNone/>
                      </a:pPr>
                      <a:r>
                        <a:rPr lang="en-GB" sz="1050" baseline="0" dirty="0" smtClean="0">
                          <a:solidFill>
                            <a:schemeClr val="tx1"/>
                          </a:solidFill>
                        </a:rPr>
                        <a:t>Go live</a:t>
                      </a:r>
                    </a:p>
                  </a:txBody>
                  <a:tcPr marL="72000" marT="0" marB="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noFill/>
                  </a:tcPr>
                </a:tc>
                <a:tc>
                  <a:txBody>
                    <a:bodyPr/>
                    <a:lstStyle/>
                    <a:p>
                      <a:pPr marL="0" marR="0" indent="0" algn="ctr" defTabSz="914400" rtl="0" eaLnBrk="1" fontAlgn="auto" latinLnBrk="0" hangingPunct="1">
                        <a:lnSpc>
                          <a:spcPct val="100000"/>
                        </a:lnSpc>
                        <a:spcBef>
                          <a:spcPts val="300"/>
                        </a:spcBef>
                        <a:spcAft>
                          <a:spcPts val="0"/>
                        </a:spcAft>
                        <a:buClrTx/>
                        <a:buSzTx/>
                        <a:buFontTx/>
                        <a:buNone/>
                        <a:tabLst/>
                        <a:defRPr/>
                      </a:pPr>
                      <a:endParaRPr lang="en-GB" sz="800" b="1" kern="1200" dirty="0" smtClean="0">
                        <a:solidFill>
                          <a:schemeClr val="tx1"/>
                        </a:solidFill>
                        <a:latin typeface="+mj-lt"/>
                        <a:ea typeface="+mn-ea"/>
                        <a:cs typeface="+mn-cs"/>
                      </a:endParaRPr>
                    </a:p>
                  </a:txBody>
                  <a:tcPr marL="36000" marR="36000" marT="72000" marB="72000" anchor="ctr">
                    <a:solidFill>
                      <a:srgbClr val="005192"/>
                    </a:solidFill>
                  </a:tcPr>
                </a:tc>
              </a:tr>
            </a:tbl>
          </a:graphicData>
        </a:graphic>
      </p:graphicFrame>
      <p:sp>
        <p:nvSpPr>
          <p:cNvPr id="4" name="Slide Number Placeholder 3"/>
          <p:cNvSpPr txBox="1">
            <a:spLocks/>
          </p:cNvSpPr>
          <p:nvPr/>
        </p:nvSpPr>
        <p:spPr>
          <a:xfrm>
            <a:off x="7884000" y="6354000"/>
            <a:ext cx="720000" cy="144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1100" b="1" dirty="0" smtClean="0">
                <a:solidFill>
                  <a:srgbClr val="16202C"/>
                </a:solidFill>
              </a:rPr>
              <a:t>Page </a:t>
            </a:r>
            <a:fld id="{AA13198A-D2A6-4D79-B2AB-6FDB563266BD}" type="slidenum">
              <a:rPr lang="en-GB" sz="1100" b="1" smtClean="0">
                <a:solidFill>
                  <a:srgbClr val="16202C"/>
                </a:solidFill>
              </a:rPr>
              <a:pPr fontAlgn="auto">
                <a:spcBef>
                  <a:spcPts val="0"/>
                </a:spcBef>
                <a:spcAft>
                  <a:spcPts val="0"/>
                </a:spcAft>
              </a:pPr>
              <a:t>24</a:t>
            </a:fld>
            <a:endParaRPr lang="en-GB" sz="1100" b="1" dirty="0">
              <a:solidFill>
                <a:srgbClr val="16202C"/>
              </a:solidFill>
            </a:endParaRPr>
          </a:p>
        </p:txBody>
      </p:sp>
    </p:spTree>
    <p:extLst>
      <p:ext uri="{BB962C8B-B14F-4D97-AF65-F5344CB8AC3E}">
        <p14:creationId xmlns="" xmlns:p14="http://schemas.microsoft.com/office/powerpoint/2010/main" val="11365158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auto">
          <a:xfrm>
            <a:off x="179388" y="2593978"/>
            <a:ext cx="8045450" cy="3847849"/>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spAutoFit/>
          </a:bodyPr>
          <a:lstStyle>
            <a:lvl1pPr marL="342900" indent="-342900" algn="l" rtl="0" eaLnBrk="1" fontAlgn="base" hangingPunct="1">
              <a:spcBef>
                <a:spcPct val="20000"/>
              </a:spcBef>
              <a:spcAft>
                <a:spcPct val="0"/>
              </a:spcAft>
              <a:buClr>
                <a:srgbClr val="005192"/>
              </a:buClr>
              <a:buChar char="•"/>
              <a:defRPr>
                <a:solidFill>
                  <a:srgbClr val="005192"/>
                </a:solidFill>
                <a:latin typeface="+mn-lt"/>
                <a:ea typeface="+mn-ea"/>
                <a:cs typeface="+mn-cs"/>
              </a:defRPr>
            </a:lvl1pPr>
            <a:lvl2pPr marL="742950" indent="-285750" algn="l" rtl="0" eaLnBrk="1" fontAlgn="base" hangingPunct="1">
              <a:spcBef>
                <a:spcPct val="40000"/>
              </a:spcBef>
              <a:spcAft>
                <a:spcPct val="0"/>
              </a:spcAft>
              <a:buClr>
                <a:srgbClr val="003882"/>
              </a:buClr>
              <a:buChar char="–"/>
              <a:defRPr sz="1500">
                <a:solidFill>
                  <a:schemeClr val="tx1"/>
                </a:solidFill>
                <a:latin typeface="+mn-lt"/>
                <a:ea typeface="+mn-ea"/>
              </a:defRPr>
            </a:lvl2pPr>
            <a:lvl3pPr marL="1143000" indent="-228600" algn="l" rtl="0" eaLnBrk="1" fontAlgn="base" hangingPunct="1">
              <a:spcBef>
                <a:spcPct val="40000"/>
              </a:spcBef>
              <a:spcAft>
                <a:spcPct val="0"/>
              </a:spcAft>
              <a:buClr>
                <a:srgbClr val="005192"/>
              </a:buClr>
              <a:buChar char="•"/>
              <a:defRPr sz="1500">
                <a:solidFill>
                  <a:schemeClr val="tx1"/>
                </a:solidFill>
                <a:latin typeface="+mn-lt"/>
                <a:ea typeface="+mn-ea"/>
              </a:defRPr>
            </a:lvl3pPr>
            <a:lvl4pPr marL="1562100" indent="-228600" algn="l" rtl="0" eaLnBrk="1" fontAlgn="base" hangingPunct="1">
              <a:spcBef>
                <a:spcPct val="40000"/>
              </a:spcBef>
              <a:spcAft>
                <a:spcPct val="0"/>
              </a:spcAft>
              <a:buClr>
                <a:srgbClr val="003882"/>
              </a:buClr>
              <a:buChar char="–"/>
              <a:defRPr sz="1500">
                <a:solidFill>
                  <a:schemeClr val="bg2"/>
                </a:solidFill>
                <a:latin typeface="+mn-lt"/>
                <a:ea typeface="+mn-ea"/>
              </a:defRPr>
            </a:lvl4pPr>
            <a:lvl5pPr marL="1981200" indent="-228600" algn="l" rtl="0" eaLnBrk="1" fontAlgn="base" hangingPunct="1">
              <a:spcBef>
                <a:spcPct val="40000"/>
              </a:spcBef>
              <a:spcAft>
                <a:spcPct val="0"/>
              </a:spcAft>
              <a:buClr>
                <a:srgbClr val="003882"/>
              </a:buClr>
              <a:buChar char="»"/>
              <a:defRPr sz="1500">
                <a:solidFill>
                  <a:schemeClr val="tx1"/>
                </a:solidFill>
                <a:latin typeface="+mn-lt"/>
                <a:ea typeface="+mn-ea"/>
              </a:defRPr>
            </a:lvl5pPr>
            <a:lvl6pPr marL="2438400" indent="-228600" algn="l" rtl="0" eaLnBrk="1" fontAlgn="base" hangingPunct="1">
              <a:spcBef>
                <a:spcPct val="40000"/>
              </a:spcBef>
              <a:spcAft>
                <a:spcPct val="0"/>
              </a:spcAft>
              <a:buClr>
                <a:srgbClr val="003882"/>
              </a:buClr>
              <a:buChar char="»"/>
              <a:defRPr sz="1500">
                <a:solidFill>
                  <a:schemeClr val="tx1"/>
                </a:solidFill>
                <a:latin typeface="+mn-lt"/>
                <a:ea typeface="+mn-ea"/>
              </a:defRPr>
            </a:lvl6pPr>
            <a:lvl7pPr marL="2895600" indent="-228600" algn="l" rtl="0" eaLnBrk="1" fontAlgn="base" hangingPunct="1">
              <a:spcBef>
                <a:spcPct val="40000"/>
              </a:spcBef>
              <a:spcAft>
                <a:spcPct val="0"/>
              </a:spcAft>
              <a:buClr>
                <a:srgbClr val="003882"/>
              </a:buClr>
              <a:buChar char="»"/>
              <a:defRPr sz="1500">
                <a:solidFill>
                  <a:schemeClr val="tx1"/>
                </a:solidFill>
                <a:latin typeface="+mn-lt"/>
                <a:ea typeface="+mn-ea"/>
              </a:defRPr>
            </a:lvl7pPr>
            <a:lvl8pPr marL="3352800" indent="-228600" algn="l" rtl="0" eaLnBrk="1" fontAlgn="base" hangingPunct="1">
              <a:spcBef>
                <a:spcPct val="40000"/>
              </a:spcBef>
              <a:spcAft>
                <a:spcPct val="0"/>
              </a:spcAft>
              <a:buClr>
                <a:srgbClr val="003882"/>
              </a:buClr>
              <a:buChar char="»"/>
              <a:defRPr sz="1500">
                <a:solidFill>
                  <a:schemeClr val="tx1"/>
                </a:solidFill>
                <a:latin typeface="+mn-lt"/>
                <a:ea typeface="+mn-ea"/>
              </a:defRPr>
            </a:lvl8pPr>
            <a:lvl9pPr marL="3810000" indent="-228600" algn="l" rtl="0" eaLnBrk="1" fontAlgn="base" hangingPunct="1">
              <a:spcBef>
                <a:spcPct val="40000"/>
              </a:spcBef>
              <a:spcAft>
                <a:spcPct val="0"/>
              </a:spcAft>
              <a:buClr>
                <a:srgbClr val="003882"/>
              </a:buClr>
              <a:buChar char="»"/>
              <a:defRPr sz="1500">
                <a:solidFill>
                  <a:schemeClr val="tx1"/>
                </a:solidFill>
                <a:latin typeface="+mn-lt"/>
                <a:ea typeface="+mn-ea"/>
              </a:defRPr>
            </a:lvl9pPr>
          </a:lstStyle>
          <a:p>
            <a:pPr>
              <a:buClr>
                <a:srgbClr val="FFFFFF"/>
              </a:buClr>
            </a:pPr>
            <a:r>
              <a:rPr lang="en-GB" sz="1000" i="1" kern="0" dirty="0" smtClean="0">
                <a:solidFill>
                  <a:srgbClr val="65955C">
                    <a:lumMod val="50000"/>
                  </a:srgbClr>
                </a:solidFill>
                <a:cs typeface="Times New Roman" pitchFamily="18" charset="0"/>
              </a:rPr>
              <a:t>The publication of this document does not represent solicitation, by Borsa </a:t>
            </a:r>
            <a:r>
              <a:rPr lang="en-GB" sz="1000" i="1" kern="0" dirty="0" err="1" smtClean="0">
                <a:solidFill>
                  <a:srgbClr val="65955C">
                    <a:lumMod val="50000"/>
                  </a:srgbClr>
                </a:solidFill>
                <a:cs typeface="Times New Roman" pitchFamily="18" charset="0"/>
              </a:rPr>
              <a:t>Italiana</a:t>
            </a:r>
            <a:r>
              <a:rPr lang="en-GB" sz="1000" i="1" kern="0" dirty="0" smtClean="0">
                <a:solidFill>
                  <a:srgbClr val="65955C">
                    <a:lumMod val="50000"/>
                  </a:srgbClr>
                </a:solidFill>
                <a:cs typeface="Times New Roman" pitchFamily="18" charset="0"/>
              </a:rPr>
              <a:t> S.p.A., of public saving and is not to be considered as a recommendation by Borsa </a:t>
            </a:r>
            <a:r>
              <a:rPr lang="en-GB" sz="1000" i="1" kern="0" dirty="0" err="1" smtClean="0">
                <a:solidFill>
                  <a:srgbClr val="65955C">
                    <a:lumMod val="50000"/>
                  </a:srgbClr>
                </a:solidFill>
                <a:cs typeface="Times New Roman" pitchFamily="18" charset="0"/>
              </a:rPr>
              <a:t>Italiana</a:t>
            </a:r>
            <a:r>
              <a:rPr lang="en-GB" sz="1000" i="1" kern="0" dirty="0" smtClean="0">
                <a:solidFill>
                  <a:srgbClr val="65955C">
                    <a:lumMod val="50000"/>
                  </a:srgbClr>
                </a:solidFill>
                <a:cs typeface="Times New Roman" pitchFamily="18" charset="0"/>
              </a:rPr>
              <a:t> as to the suitability of the investment, if any, herein </a:t>
            </a:r>
            <a:r>
              <a:rPr lang="en-GB" sz="1000" i="1" kern="0" dirty="0" err="1" smtClean="0">
                <a:solidFill>
                  <a:srgbClr val="65955C">
                    <a:lumMod val="50000"/>
                  </a:srgbClr>
                </a:solidFill>
                <a:cs typeface="Times New Roman" pitchFamily="18" charset="0"/>
              </a:rPr>
              <a:t>described.This</a:t>
            </a:r>
            <a:r>
              <a:rPr lang="en-GB" sz="1000" i="1" kern="0" dirty="0" smtClean="0">
                <a:solidFill>
                  <a:srgbClr val="65955C">
                    <a:lumMod val="50000"/>
                  </a:srgbClr>
                </a:solidFill>
                <a:cs typeface="Times New Roman" pitchFamily="18" charset="0"/>
              </a:rPr>
              <a:t> document has not to be considered complete and it is meant for information and discussion purposes only. Borsa </a:t>
            </a:r>
            <a:r>
              <a:rPr lang="en-GB" sz="1000" i="1" kern="0" dirty="0" err="1" smtClean="0">
                <a:solidFill>
                  <a:srgbClr val="65955C">
                    <a:lumMod val="50000"/>
                  </a:srgbClr>
                </a:solidFill>
                <a:cs typeface="Times New Roman" pitchFamily="18" charset="0"/>
              </a:rPr>
              <a:t>Italiana</a:t>
            </a:r>
            <a:r>
              <a:rPr lang="en-GB" sz="1000" i="1" kern="0" dirty="0" smtClean="0">
                <a:solidFill>
                  <a:srgbClr val="65955C">
                    <a:lumMod val="50000"/>
                  </a:srgbClr>
                </a:solidFill>
                <a:cs typeface="Times New Roman" pitchFamily="18" charset="0"/>
              </a:rPr>
              <a:t> accepts no liability, arising, without limitation to the generality of the foregoing, from inaccuracies and/or mistakes, for decisions and/or actions taken by any party based on this documents.</a:t>
            </a:r>
          </a:p>
          <a:p>
            <a:endParaRPr lang="en-GB" sz="1000" i="1" kern="0" dirty="0" smtClean="0">
              <a:solidFill>
                <a:srgbClr val="65955C">
                  <a:lumMod val="50000"/>
                </a:srgbClr>
              </a:solidFill>
              <a:cs typeface="Times New Roman" pitchFamily="18" charset="0"/>
            </a:endParaRPr>
          </a:p>
          <a:p>
            <a:pPr>
              <a:buFontTx/>
              <a:buNone/>
            </a:pPr>
            <a:r>
              <a:rPr lang="it-IT" sz="1000" i="1" kern="0" dirty="0" smtClean="0">
                <a:solidFill>
                  <a:srgbClr val="65955C">
                    <a:lumMod val="50000"/>
                  </a:srgbClr>
                </a:solidFill>
                <a:cs typeface="Times New Roman" pitchFamily="18" charset="0"/>
              </a:rPr>
              <a:t>	</a:t>
            </a:r>
            <a:r>
              <a:rPr lang="it-IT" sz="1000" i="1" kern="0" dirty="0" err="1" smtClean="0">
                <a:solidFill>
                  <a:srgbClr val="65955C">
                    <a:lumMod val="50000"/>
                  </a:srgbClr>
                </a:solidFill>
                <a:cs typeface="Times New Roman" pitchFamily="18" charset="0"/>
              </a:rPr>
              <a:t>Trademarks</a:t>
            </a:r>
            <a:r>
              <a:rPr lang="it-IT" sz="1000" i="1" kern="0" dirty="0" smtClean="0">
                <a:solidFill>
                  <a:srgbClr val="65955C">
                    <a:lumMod val="50000"/>
                  </a:srgbClr>
                </a:solidFill>
                <a:cs typeface="Times New Roman" pitchFamily="18" charset="0"/>
              </a:rPr>
              <a:t> Cassa di Compensazione e Garanzia and CC&amp;G are </a:t>
            </a:r>
            <a:r>
              <a:rPr lang="it-IT" sz="1000" i="1" kern="0" dirty="0" err="1" smtClean="0">
                <a:solidFill>
                  <a:srgbClr val="65955C">
                    <a:lumMod val="50000"/>
                  </a:srgbClr>
                </a:solidFill>
                <a:cs typeface="Times New Roman" pitchFamily="18" charset="0"/>
              </a:rPr>
              <a:t>owned</a:t>
            </a:r>
            <a:r>
              <a:rPr lang="it-IT" sz="1000" i="1" kern="0" dirty="0" smtClean="0">
                <a:solidFill>
                  <a:srgbClr val="65955C">
                    <a:lumMod val="50000"/>
                  </a:srgbClr>
                </a:solidFill>
                <a:cs typeface="Times New Roman" pitchFamily="18" charset="0"/>
              </a:rPr>
              <a:t> by Cassa di Compensazione e Garanzia S.p.A.</a:t>
            </a:r>
          </a:p>
          <a:p>
            <a:pPr>
              <a:buFontTx/>
              <a:buNone/>
            </a:pPr>
            <a:endParaRPr lang="it-IT" sz="1000" i="1" kern="0" dirty="0" smtClean="0">
              <a:solidFill>
                <a:srgbClr val="65955C">
                  <a:lumMod val="50000"/>
                </a:srgbClr>
              </a:solidFill>
              <a:cs typeface="Times New Roman" pitchFamily="18" charset="0"/>
            </a:endParaRPr>
          </a:p>
          <a:p>
            <a:pPr>
              <a:buFontTx/>
              <a:buNone/>
            </a:pPr>
            <a:r>
              <a:rPr lang="en-GB" sz="1000" i="1" kern="0" dirty="0" smtClean="0">
                <a:solidFill>
                  <a:srgbClr val="65955C">
                    <a:lumMod val="50000"/>
                  </a:srgbClr>
                </a:solidFill>
                <a:cs typeface="Times New Roman" pitchFamily="18" charset="0"/>
              </a:rPr>
              <a:t>	Trademarks Monte Titoli, X-TRM and MT-X are owned by Monte Titoli S.p.A.</a:t>
            </a:r>
            <a:endParaRPr lang="it-IT" sz="1000" i="1" kern="0" dirty="0" smtClean="0">
              <a:solidFill>
                <a:srgbClr val="65955C">
                  <a:lumMod val="50000"/>
                </a:srgbClr>
              </a:solidFill>
              <a:cs typeface="Times New Roman" pitchFamily="18" charset="0"/>
            </a:endParaRPr>
          </a:p>
          <a:p>
            <a:pPr>
              <a:buFontTx/>
              <a:buNone/>
            </a:pPr>
            <a:endParaRPr lang="en-GB" sz="1000" i="1" kern="0" dirty="0" smtClean="0">
              <a:solidFill>
                <a:srgbClr val="65955C">
                  <a:lumMod val="50000"/>
                </a:srgbClr>
              </a:solidFill>
              <a:cs typeface="Times New Roman" pitchFamily="18" charset="0"/>
            </a:endParaRPr>
          </a:p>
          <a:p>
            <a:pPr>
              <a:buFontTx/>
              <a:buNone/>
            </a:pPr>
            <a:r>
              <a:rPr lang="en-GB" sz="1000" i="1" kern="0" dirty="0" smtClean="0">
                <a:solidFill>
                  <a:srgbClr val="65955C">
                    <a:lumMod val="50000"/>
                  </a:srgbClr>
                </a:solidFill>
                <a:cs typeface="Times New Roman" pitchFamily="18" charset="0"/>
              </a:rPr>
              <a:t>	London Stock Exchange, the coat of arms device and AIM are a registered trade mark of London Stock Exchange plc.</a:t>
            </a:r>
          </a:p>
          <a:p>
            <a:pPr>
              <a:buFontTx/>
              <a:buNone/>
            </a:pPr>
            <a:endParaRPr lang="en-GB" sz="1000" i="1" kern="0" dirty="0" smtClean="0">
              <a:solidFill>
                <a:srgbClr val="65955C">
                  <a:lumMod val="50000"/>
                </a:srgbClr>
              </a:solidFill>
              <a:cs typeface="Times New Roman" pitchFamily="18" charset="0"/>
            </a:endParaRPr>
          </a:p>
          <a:p>
            <a:pPr>
              <a:buFontTx/>
              <a:buNone/>
            </a:pPr>
            <a:r>
              <a:rPr lang="en-GB" sz="1000" i="1" kern="0" dirty="0" smtClean="0">
                <a:solidFill>
                  <a:srgbClr val="65955C">
                    <a:lumMod val="50000"/>
                  </a:srgbClr>
                </a:solidFill>
                <a:cs typeface="Times New Roman" pitchFamily="18" charset="0"/>
              </a:rPr>
              <a:t>	The above trademarks and any other trademark owned by the London Stock Exchange Group cannot be used without express written consent by the Company having the ownership of the same. </a:t>
            </a:r>
          </a:p>
          <a:p>
            <a:pPr>
              <a:buFontTx/>
              <a:buNone/>
            </a:pPr>
            <a:endParaRPr lang="en-GB" sz="1000" i="1" kern="0" dirty="0" smtClean="0">
              <a:solidFill>
                <a:srgbClr val="65955C">
                  <a:lumMod val="50000"/>
                </a:srgbClr>
              </a:solidFill>
              <a:cs typeface="Times New Roman" pitchFamily="18" charset="0"/>
            </a:endParaRPr>
          </a:p>
          <a:p>
            <a:pPr>
              <a:buFontTx/>
              <a:buNone/>
            </a:pPr>
            <a:r>
              <a:rPr lang="en-GB" sz="1000" i="1" kern="0" dirty="0" smtClean="0">
                <a:solidFill>
                  <a:srgbClr val="65955C">
                    <a:lumMod val="50000"/>
                  </a:srgbClr>
                </a:solidFill>
                <a:cs typeface="Times New Roman" pitchFamily="18" charset="0"/>
              </a:rPr>
              <a:t>	Borsa </a:t>
            </a:r>
            <a:r>
              <a:rPr lang="en-GB" sz="1000" i="1" kern="0" dirty="0" err="1" smtClean="0">
                <a:solidFill>
                  <a:srgbClr val="65955C">
                    <a:lumMod val="50000"/>
                  </a:srgbClr>
                </a:solidFill>
                <a:cs typeface="Times New Roman" pitchFamily="18" charset="0"/>
              </a:rPr>
              <a:t>Italiana</a:t>
            </a:r>
            <a:r>
              <a:rPr lang="en-GB" sz="1000" i="1" kern="0" dirty="0" smtClean="0">
                <a:solidFill>
                  <a:srgbClr val="65955C">
                    <a:lumMod val="50000"/>
                  </a:srgbClr>
                </a:solidFill>
                <a:cs typeface="Times New Roman" pitchFamily="18" charset="0"/>
              </a:rPr>
              <a:t> S.p.A. and its subsidiaries are subject to direction and coordination of London Stock Exchange Group Holdings (Italy) Ltd – Italian branch. </a:t>
            </a:r>
          </a:p>
          <a:p>
            <a:pPr>
              <a:buFontTx/>
              <a:buNone/>
            </a:pPr>
            <a:endParaRPr lang="en-GB" sz="1000" i="1" kern="0" dirty="0" smtClean="0">
              <a:solidFill>
                <a:srgbClr val="65955C">
                  <a:lumMod val="50000"/>
                </a:srgbClr>
              </a:solidFill>
              <a:cs typeface="Times New Roman" pitchFamily="18" charset="0"/>
            </a:endParaRPr>
          </a:p>
          <a:p>
            <a:pPr>
              <a:buFontTx/>
              <a:buNone/>
            </a:pPr>
            <a:r>
              <a:rPr lang="en-GB" sz="1000" i="1" kern="0" dirty="0" smtClean="0">
                <a:solidFill>
                  <a:srgbClr val="65955C">
                    <a:lumMod val="50000"/>
                  </a:srgbClr>
                </a:solidFill>
                <a:cs typeface="Times New Roman" pitchFamily="18" charset="0"/>
              </a:rPr>
              <a:t>	The Group promotes and offers the post-trading services of </a:t>
            </a:r>
            <a:r>
              <a:rPr lang="en-GB" sz="1000" i="1" kern="0" dirty="0" err="1" smtClean="0">
                <a:solidFill>
                  <a:srgbClr val="65955C">
                    <a:lumMod val="50000"/>
                  </a:srgbClr>
                </a:solidFill>
                <a:cs typeface="Times New Roman" pitchFamily="18" charset="0"/>
              </a:rPr>
              <a:t>Cassa</a:t>
            </a:r>
            <a:r>
              <a:rPr lang="en-GB" sz="1000" i="1" kern="0" dirty="0" smtClean="0">
                <a:solidFill>
                  <a:srgbClr val="65955C">
                    <a:lumMod val="50000"/>
                  </a:srgbClr>
                </a:solidFill>
                <a:cs typeface="Times New Roman" pitchFamily="18" charset="0"/>
              </a:rPr>
              <a:t> di </a:t>
            </a:r>
            <a:r>
              <a:rPr lang="en-GB" sz="1000" i="1" kern="0" dirty="0" err="1" smtClean="0">
                <a:solidFill>
                  <a:srgbClr val="65955C">
                    <a:lumMod val="50000"/>
                  </a:srgbClr>
                </a:solidFill>
                <a:cs typeface="Times New Roman" pitchFamily="18" charset="0"/>
              </a:rPr>
              <a:t>Compensazione</a:t>
            </a:r>
            <a:r>
              <a:rPr lang="en-GB" sz="1000" i="1" kern="0" dirty="0" smtClean="0">
                <a:solidFill>
                  <a:srgbClr val="65955C">
                    <a:lumMod val="50000"/>
                  </a:srgbClr>
                </a:solidFill>
                <a:cs typeface="Times New Roman" pitchFamily="18" charset="0"/>
              </a:rPr>
              <a:t> e </a:t>
            </a:r>
            <a:r>
              <a:rPr lang="en-GB" sz="1000" i="1" kern="0" dirty="0" err="1" smtClean="0">
                <a:solidFill>
                  <a:srgbClr val="65955C">
                    <a:lumMod val="50000"/>
                  </a:srgbClr>
                </a:solidFill>
                <a:cs typeface="Times New Roman" pitchFamily="18" charset="0"/>
              </a:rPr>
              <a:t>Garanzia</a:t>
            </a:r>
            <a:r>
              <a:rPr lang="en-GB" sz="1000" i="1" kern="0" dirty="0" smtClean="0">
                <a:solidFill>
                  <a:srgbClr val="65955C">
                    <a:lumMod val="50000"/>
                  </a:srgbClr>
                </a:solidFill>
                <a:cs typeface="Times New Roman" pitchFamily="18" charset="0"/>
              </a:rPr>
              <a:t> S.p.A. and Monte Titoli S.p.A. in an equitable, transparent and non-discriminatory manner and on the basis of criteria and procedure aimed at assuring interoperability, security and equal treatment among market infrastructures, to all subjects who so request and are qualified in accordance with national and community legislation, applicable rules and decisions of the competent Authorities.</a:t>
            </a:r>
          </a:p>
        </p:txBody>
      </p:sp>
    </p:spTree>
    <p:extLst>
      <p:ext uri="{BB962C8B-B14F-4D97-AF65-F5344CB8AC3E}">
        <p14:creationId xmlns="" xmlns:p14="http://schemas.microsoft.com/office/powerpoint/2010/main" val="14978008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Panel session</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r>
              <a:rPr lang="en-ZA" sz="1800" smtClean="0">
                <a:latin typeface="Calibri" pitchFamily="34" charset="0"/>
              </a:rPr>
              <a:t>Moderator: 	John Serocold, Senior Director, Market Practice and Regulatory 		Policy, ICMA</a:t>
            </a:r>
          </a:p>
          <a:p>
            <a:r>
              <a:rPr lang="en-GB" sz="1800" smtClean="0">
                <a:latin typeface="Calibri" pitchFamily="34" charset="0"/>
              </a:rPr>
              <a:t>Panellist: 	Giovanni Costantini, Senior Sales for Post Trade, London Stock 		Exchange Group</a:t>
            </a:r>
          </a:p>
          <a:p>
            <a:r>
              <a:rPr lang="en-GB" sz="1800" smtClean="0">
                <a:latin typeface="Calibri" pitchFamily="34" charset="0"/>
              </a:rPr>
              <a:t>Panellist: 	</a:t>
            </a:r>
            <a:r>
              <a:rPr lang="en-ZA" sz="1800" smtClean="0">
                <a:latin typeface="Calibri" pitchFamily="34" charset="0"/>
              </a:rPr>
              <a:t>Alex Dockx, Senior Product Manager, T2S Program Manager, Direct 		Custody and Clearing, J.P. Morgan Corporate &amp; Investment </a:t>
            </a:r>
            <a:endParaRPr lang="en-GB" sz="1800" smtClean="0">
              <a:latin typeface="Calibri" pitchFamily="34" charset="0"/>
            </a:endParaRPr>
          </a:p>
          <a:p>
            <a:r>
              <a:rPr lang="en-GB" sz="1800" smtClean="0">
                <a:latin typeface="Calibri" pitchFamily="34" charset="0"/>
              </a:rPr>
              <a:t>Panellist:	Robert Mason, Head of EMEA Fixed Income Operations, RBS 		Markets &amp; International Banking</a:t>
            </a:r>
          </a:p>
          <a:p>
            <a:r>
              <a:rPr lang="en-ZA" sz="1800" smtClean="0">
                <a:latin typeface="Calibri" pitchFamily="34" charset="0"/>
              </a:rPr>
              <a:t>Panellist:	Henry Raschen, Head of Regulatory and Industry Affairs Europe, 		HSBC Securities Services</a:t>
            </a:r>
            <a:br>
              <a:rPr lang="en-ZA" sz="1800" smtClean="0">
                <a:latin typeface="Calibri" pitchFamily="34" charset="0"/>
              </a:rPr>
            </a:br>
            <a:endParaRPr lang="en-ZA" sz="1800" smtClean="0">
              <a:latin typeface="Calibri" pitchFamily="34" charset="0"/>
            </a:endParaRPr>
          </a:p>
          <a:p>
            <a:endParaRPr lang="en-ZA" smtClean="0">
              <a:latin typeface="Calibri" pitchFamily="34" charset="0"/>
            </a:endParaRPr>
          </a:p>
          <a:p>
            <a:endParaRPr lang="en-ZA" smtClean="0">
              <a:latin typeface="Helvetica"/>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Closing remarks</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pPr>
              <a:defRPr/>
            </a:pPr>
            <a:r>
              <a:rPr lang="en-ZA" sz="1800" b="1" dirty="0" smtClean="0">
                <a:solidFill>
                  <a:schemeClr val="tx1">
                    <a:lumMod val="65000"/>
                    <a:lumOff val="35000"/>
                  </a:schemeClr>
                </a:solidFill>
                <a:latin typeface="+mn-lt"/>
              </a:rPr>
              <a:t>John Serocold</a:t>
            </a: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Senior Director, Market Practice and Regulatory Policy</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International Capital Market Association (ICMA)</a:t>
            </a:r>
          </a:p>
          <a:p>
            <a:pPr>
              <a:buFont typeface="Century Gothic" pitchFamily="34" charset="0"/>
              <a:buNone/>
              <a:defRPr/>
            </a:pP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endParaRPr lang="en-ZA" sz="1800" dirty="0" smtClean="0">
              <a:solidFill>
                <a:schemeClr val="tx1">
                  <a:lumMod val="65000"/>
                  <a:lumOff val="35000"/>
                </a:schemeClr>
              </a:solidFill>
              <a:latin typeface="+mn-lt"/>
            </a:endParaRPr>
          </a:p>
          <a:p>
            <a:pPr>
              <a:defRPr/>
            </a:pPr>
            <a:endParaRPr lang="en-ZA" dirty="0" smtClean="0">
              <a:solidFill>
                <a:schemeClr val="tx1">
                  <a:lumMod val="65000"/>
                  <a:lumOff val="35000"/>
                </a:schemeClr>
              </a:solidFill>
              <a:latin typeface="+mn-lt"/>
            </a:endParaRPr>
          </a:p>
          <a:p>
            <a:pPr>
              <a:defRPr/>
            </a:pPr>
            <a:endParaRPr lang="en-ZA" dirty="0">
              <a:solidFill>
                <a:schemeClr val="tx1">
                  <a:lumMod val="65000"/>
                  <a:lumOff val="35000"/>
                </a:schemeClr>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Introduction</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pPr>
              <a:defRPr/>
            </a:pPr>
            <a:r>
              <a:rPr lang="en-ZA" sz="1800" b="1" dirty="0" smtClean="0">
                <a:solidFill>
                  <a:schemeClr val="tx1">
                    <a:lumMod val="65000"/>
                    <a:lumOff val="35000"/>
                  </a:schemeClr>
                </a:solidFill>
                <a:latin typeface="+mn-lt"/>
              </a:rPr>
              <a:t>John Serocold</a:t>
            </a: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Senior Director, Market Practice and Regulatory Policy</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International Capital Market Association (ICMA)</a:t>
            </a:r>
          </a:p>
          <a:p>
            <a:pPr>
              <a:defRPr/>
            </a:pPr>
            <a:endParaRPr lang="en-ZA" dirty="0" smtClean="0">
              <a:solidFill>
                <a:schemeClr val="tx1">
                  <a:lumMod val="65000"/>
                  <a:lumOff val="35000"/>
                </a:schemeClr>
              </a:solidFill>
              <a:latin typeface="+mn-lt"/>
            </a:endParaRPr>
          </a:p>
          <a:p>
            <a:pPr>
              <a:defRPr/>
            </a:pPr>
            <a:endParaRPr lang="en-ZA" dirty="0">
              <a:solidFill>
                <a:schemeClr val="tx1">
                  <a:lumMod val="65000"/>
                  <a:lumOff val="35000"/>
                </a:schemeClr>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7575"/>
            <a:ext cx="8229600" cy="711200"/>
          </a:xfrm>
        </p:spPr>
        <p:txBody>
          <a:bodyPr/>
          <a:lstStyle/>
          <a:p>
            <a:pPr>
              <a:defRPr/>
            </a:pPr>
            <a:r>
              <a:rPr lang="en-ZA" dirty="0" smtClean="0">
                <a:latin typeface="+mn-lt"/>
              </a:rPr>
              <a:t>Overview on work of the T2S working group</a:t>
            </a:r>
            <a:endParaRPr lang="en-ZA" dirty="0">
              <a:latin typeface="+mn-lt"/>
            </a:endParaRPr>
          </a:p>
        </p:txBody>
      </p:sp>
      <p:sp>
        <p:nvSpPr>
          <p:cNvPr id="5" name="Content Placeholder 4"/>
          <p:cNvSpPr>
            <a:spLocks noGrp="1"/>
          </p:cNvSpPr>
          <p:nvPr>
            <p:ph idx="1"/>
          </p:nvPr>
        </p:nvSpPr>
        <p:spPr>
          <a:xfrm>
            <a:off x="457200" y="1782763"/>
            <a:ext cx="8229600" cy="4525962"/>
          </a:xfrm>
        </p:spPr>
        <p:txBody>
          <a:bodyPr/>
          <a:lstStyle/>
          <a:p>
            <a:pPr>
              <a:defRPr/>
            </a:pPr>
            <a:r>
              <a:rPr lang="en-ZA" sz="1800" b="1" dirty="0" smtClean="0">
                <a:solidFill>
                  <a:schemeClr val="tx1">
                    <a:lumMod val="65000"/>
                    <a:lumOff val="35000"/>
                  </a:schemeClr>
                </a:solidFill>
                <a:latin typeface="+mn-lt"/>
              </a:rPr>
              <a:t>Robert Mason</a:t>
            </a:r>
            <a:r>
              <a:rPr lang="en-ZA" sz="1800" dirty="0" smtClean="0">
                <a:solidFill>
                  <a:schemeClr val="tx1">
                    <a:lumMod val="65000"/>
                    <a:lumOff val="35000"/>
                  </a:schemeClr>
                </a:solidFill>
                <a:latin typeface="+mn-lt"/>
              </a:rPr>
              <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Head of EMEA Securities Operations</a:t>
            </a:r>
            <a:br>
              <a:rPr lang="en-ZA" sz="1800" dirty="0" smtClean="0">
                <a:solidFill>
                  <a:schemeClr val="tx1">
                    <a:lumMod val="65000"/>
                    <a:lumOff val="35000"/>
                  </a:schemeClr>
                </a:solidFill>
                <a:latin typeface="+mn-lt"/>
              </a:rPr>
            </a:br>
            <a:r>
              <a:rPr lang="en-ZA" sz="1800" dirty="0" smtClean="0">
                <a:solidFill>
                  <a:schemeClr val="tx1">
                    <a:lumMod val="65000"/>
                    <a:lumOff val="35000"/>
                  </a:schemeClr>
                </a:solidFill>
                <a:latin typeface="+mn-lt"/>
              </a:rPr>
              <a:t>RBS Markets &amp; International Banking</a:t>
            </a:r>
          </a:p>
          <a:p>
            <a:pPr>
              <a:defRPr/>
            </a:pPr>
            <a:endParaRPr lang="en-ZA" dirty="0" smtClean="0">
              <a:solidFill>
                <a:schemeClr val="tx1">
                  <a:lumMod val="65000"/>
                  <a:lumOff val="35000"/>
                </a:schemeClr>
              </a:solidFill>
              <a:latin typeface="+mn-lt"/>
            </a:endParaRPr>
          </a:p>
          <a:p>
            <a:pPr>
              <a:defRPr/>
            </a:pPr>
            <a:endParaRPr lang="en-ZA" dirty="0">
              <a:solidFill>
                <a:schemeClr val="tx1">
                  <a:lumMod val="65000"/>
                  <a:lumOff val="35000"/>
                </a:schemeClr>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p:txBody>
          <a:bodyPr/>
          <a:lstStyle/>
          <a:p>
            <a:pPr eaLnBrk="1" hangingPunct="1"/>
            <a:r>
              <a:rPr lang="en-GB" sz="2400" smtClean="0"/>
              <a:t>Agenda</a:t>
            </a:r>
          </a:p>
        </p:txBody>
      </p:sp>
      <p:sp>
        <p:nvSpPr>
          <p:cNvPr id="40962" name="Content Placeholder 2"/>
          <p:cNvSpPr>
            <a:spLocks noGrp="1"/>
          </p:cNvSpPr>
          <p:nvPr>
            <p:ph idx="4294967295"/>
          </p:nvPr>
        </p:nvSpPr>
        <p:spPr>
          <a:xfrm>
            <a:off x="477838" y="1287463"/>
            <a:ext cx="8239125" cy="4719637"/>
          </a:xfrm>
        </p:spPr>
        <p:txBody>
          <a:bodyPr/>
          <a:lstStyle/>
          <a:p>
            <a:pPr marL="304800" indent="-304800" eaLnBrk="1" hangingPunct="1">
              <a:buFontTx/>
              <a:buAutoNum type="arabicPeriod"/>
            </a:pPr>
            <a:r>
              <a:rPr lang="en-GB" sz="1800" smtClean="0"/>
              <a:t>What is T2S?</a:t>
            </a:r>
          </a:p>
          <a:p>
            <a:pPr marL="304800" indent="-304800" eaLnBrk="1" hangingPunct="1">
              <a:buFontTx/>
              <a:buAutoNum type="arabicPeriod"/>
            </a:pPr>
            <a:r>
              <a:rPr lang="en-GB" sz="1800" smtClean="0"/>
              <a:t>Why T2S – what are the main drivers?</a:t>
            </a:r>
          </a:p>
          <a:p>
            <a:pPr marL="304800" indent="-304800" eaLnBrk="1" hangingPunct="1">
              <a:buFontTx/>
              <a:buAutoNum type="arabicPeriod"/>
            </a:pPr>
            <a:r>
              <a:rPr lang="en-GB" sz="1800" smtClean="0"/>
              <a:t>What other benefits might exist?</a:t>
            </a:r>
          </a:p>
          <a:p>
            <a:pPr marL="304800" indent="-304800" eaLnBrk="1" hangingPunct="1">
              <a:buFontTx/>
              <a:buAutoNum type="arabicPeriod"/>
            </a:pPr>
            <a:r>
              <a:rPr lang="en-GB" sz="1800" smtClean="0"/>
              <a:t>CSD Regulation</a:t>
            </a:r>
          </a:p>
          <a:p>
            <a:pPr marL="304800" indent="-304800" eaLnBrk="1" hangingPunct="1">
              <a:buFontTx/>
              <a:buAutoNum type="arabicPeriod"/>
            </a:pPr>
            <a:r>
              <a:rPr lang="en-GB" sz="1800" smtClean="0"/>
              <a:t>European Repo Council Focus Group</a:t>
            </a:r>
          </a:p>
          <a:p>
            <a:pPr marL="304800" indent="-304800" eaLnBrk="1" hangingPunct="1">
              <a:buFontTx/>
              <a:buAutoNum type="arabicPeriod"/>
            </a:pPr>
            <a:r>
              <a:rPr lang="en-GB" sz="1800" smtClean="0"/>
              <a:t>ERC areas of focus</a:t>
            </a:r>
          </a:p>
          <a:p>
            <a:pPr marL="304800" indent="-304800" eaLnBrk="1" hangingPunct="1">
              <a:buFontTx/>
              <a:buAutoNum type="arabicPeriod"/>
            </a:pPr>
            <a:r>
              <a:rPr lang="en-GB" sz="1800" smtClean="0"/>
              <a:t>What might be obstacles or areas for improvement?</a:t>
            </a:r>
          </a:p>
          <a:p>
            <a:pPr marL="304800" indent="-304800" eaLnBrk="1" hangingPunct="1">
              <a:buFontTx/>
              <a:buAutoNum type="arabicPeriod"/>
            </a:pPr>
            <a:r>
              <a:rPr lang="en-GB" sz="1800" smtClean="0"/>
              <a:t>What next?</a:t>
            </a:r>
          </a:p>
          <a:p>
            <a:pPr marL="304800" indent="-304800" eaLnBrk="1" hangingPunct="1">
              <a:buFontTx/>
              <a:buAutoNum type="arabicPeriod"/>
            </a:pPr>
            <a:endParaRPr lang="en-GB" sz="1800" smtClean="0"/>
          </a:p>
        </p:txBody>
      </p:sp>
      <p:sp>
        <p:nvSpPr>
          <p:cNvPr id="40963"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44CEE9FB-4058-4AAC-BCA6-3C7D5AF56B1D}" type="slidenum">
              <a:rPr lang="en-GB" sz="1000">
                <a:solidFill>
                  <a:srgbClr val="000000"/>
                </a:solidFill>
              </a:rPr>
              <a:pPr algn="r" eaLnBrk="0" hangingPunct="0"/>
              <a:t>5</a:t>
            </a:fld>
            <a:endParaRPr lang="en-GB" sz="100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idx="4294967295"/>
          </p:nvPr>
        </p:nvSpPr>
        <p:spPr/>
        <p:txBody>
          <a:bodyPr/>
          <a:lstStyle/>
          <a:p>
            <a:pPr eaLnBrk="1" hangingPunct="1"/>
            <a:r>
              <a:rPr lang="en-GB" sz="2400" smtClean="0"/>
              <a:t>What is T2S?</a:t>
            </a:r>
          </a:p>
        </p:txBody>
      </p:sp>
      <p:sp>
        <p:nvSpPr>
          <p:cNvPr id="43010" name="Content Placeholder 2"/>
          <p:cNvSpPr>
            <a:spLocks noGrp="1"/>
          </p:cNvSpPr>
          <p:nvPr>
            <p:ph idx="4294967295"/>
          </p:nvPr>
        </p:nvSpPr>
        <p:spPr>
          <a:xfrm>
            <a:off x="477838" y="1230313"/>
            <a:ext cx="8239125" cy="4719637"/>
          </a:xfrm>
        </p:spPr>
        <p:txBody>
          <a:bodyPr/>
          <a:lstStyle/>
          <a:p>
            <a:pPr marL="0" indent="0" eaLnBrk="1" hangingPunct="1">
              <a:buFontTx/>
              <a:buNone/>
            </a:pPr>
            <a:r>
              <a:rPr lang="en-GB" sz="1800" smtClean="0"/>
              <a:t>T2S is an advancement on the notion of TARGET2, a cash settlement engine used in the Eurosystem. It is the second generation of the TARGET infrastructure.</a:t>
            </a:r>
          </a:p>
          <a:p>
            <a:pPr marL="0" indent="0" eaLnBrk="1" hangingPunct="1">
              <a:buFontTx/>
              <a:buNone/>
            </a:pPr>
            <a:endParaRPr lang="en-GB" sz="1200" smtClean="0"/>
          </a:p>
          <a:p>
            <a:pPr marL="0" indent="0" eaLnBrk="1" hangingPunct="1">
              <a:buFontTx/>
              <a:buNone/>
            </a:pPr>
            <a:r>
              <a:rPr lang="en-GB" sz="1800" smtClean="0"/>
              <a:t>TARGET: </a:t>
            </a:r>
            <a:r>
              <a:rPr lang="en-GB" sz="1800" smtClean="0">
                <a:solidFill>
                  <a:srgbClr val="FF0000"/>
                </a:solidFill>
              </a:rPr>
              <a:t>T</a:t>
            </a:r>
            <a:r>
              <a:rPr lang="en-GB" sz="1800" smtClean="0"/>
              <a:t>rans-European </a:t>
            </a:r>
            <a:r>
              <a:rPr lang="en-GB" sz="1800" smtClean="0">
                <a:solidFill>
                  <a:srgbClr val="FF0000"/>
                </a:solidFill>
              </a:rPr>
              <a:t>A</a:t>
            </a:r>
            <a:r>
              <a:rPr lang="en-GB" sz="1800" smtClean="0"/>
              <a:t>utomated </a:t>
            </a:r>
            <a:r>
              <a:rPr lang="en-GB" sz="1800" smtClean="0">
                <a:solidFill>
                  <a:srgbClr val="FF0000"/>
                </a:solidFill>
              </a:rPr>
              <a:t>R</a:t>
            </a:r>
            <a:r>
              <a:rPr lang="en-GB" sz="1800" smtClean="0"/>
              <a:t>eal-time </a:t>
            </a:r>
            <a:r>
              <a:rPr lang="en-GB" sz="1800" smtClean="0">
                <a:solidFill>
                  <a:srgbClr val="FF0000"/>
                </a:solidFill>
              </a:rPr>
              <a:t>G</a:t>
            </a:r>
            <a:r>
              <a:rPr lang="en-GB" sz="1800" smtClean="0"/>
              <a:t>ross settlement </a:t>
            </a:r>
            <a:r>
              <a:rPr lang="en-GB" sz="1800" smtClean="0">
                <a:solidFill>
                  <a:srgbClr val="FF0000"/>
                </a:solidFill>
              </a:rPr>
              <a:t>E</a:t>
            </a:r>
            <a:r>
              <a:rPr lang="en-GB" sz="1800" smtClean="0"/>
              <a:t>xpress </a:t>
            </a:r>
            <a:r>
              <a:rPr lang="en-GB" sz="1800" smtClean="0">
                <a:solidFill>
                  <a:srgbClr val="FF0000"/>
                </a:solidFill>
              </a:rPr>
              <a:t>T</a:t>
            </a:r>
            <a:r>
              <a:rPr lang="en-GB" sz="1800" smtClean="0"/>
              <a:t>ransfer</a:t>
            </a:r>
          </a:p>
          <a:p>
            <a:pPr marL="0" indent="0" eaLnBrk="1" hangingPunct="1">
              <a:buFontTx/>
              <a:buNone/>
            </a:pPr>
            <a:endParaRPr lang="en-GB" sz="1200" smtClean="0"/>
          </a:p>
          <a:p>
            <a:pPr marL="0" indent="0" eaLnBrk="1" hangingPunct="1">
              <a:buFontTx/>
              <a:buNone/>
            </a:pPr>
            <a:r>
              <a:rPr lang="en-GB" sz="1800" smtClean="0"/>
              <a:t>Some key stats for TARGET2, in 2012*:</a:t>
            </a:r>
          </a:p>
          <a:p>
            <a:pPr marL="0" indent="0" eaLnBrk="1" hangingPunct="1">
              <a:buFontTx/>
              <a:buNone/>
            </a:pPr>
            <a:endParaRPr lang="en-GB" sz="1400" smtClean="0"/>
          </a:p>
          <a:p>
            <a:pPr marL="742950" lvl="1" indent="-285750" eaLnBrk="1" hangingPunct="1"/>
            <a:r>
              <a:rPr lang="en-GB" sz="1200" smtClean="0"/>
              <a:t>TARGET2 had 999 direct participants, 3,386 indirect participants and 13,313 correspondents </a:t>
            </a:r>
          </a:p>
          <a:p>
            <a:pPr marL="742950" lvl="1" indent="-285750" eaLnBrk="1" hangingPunct="1"/>
            <a:r>
              <a:rPr lang="en-GB" sz="1200" smtClean="0"/>
              <a:t>TARGET2 processed a daily average of 354,185 payments, representing a daily average value of €2,477 billion</a:t>
            </a:r>
          </a:p>
          <a:p>
            <a:pPr marL="742950" lvl="1" indent="-285750" eaLnBrk="1" hangingPunct="1"/>
            <a:r>
              <a:rPr lang="en-GB" sz="1200" smtClean="0"/>
              <a:t>The peak in volume turnover was 29 June 2012 with 536,524 transactions and peak value turnover was on 1 March 2012 with €3,718 billion</a:t>
            </a:r>
          </a:p>
          <a:p>
            <a:pPr marL="742950" lvl="1" indent="-285750" eaLnBrk="1" hangingPunct="1"/>
            <a:r>
              <a:rPr lang="en-GB" sz="1200" smtClean="0"/>
              <a:t>99.98% of TARGET2 payments were processed in less than five minutes</a:t>
            </a:r>
          </a:p>
          <a:p>
            <a:pPr marL="0" indent="0" eaLnBrk="1" hangingPunct="1">
              <a:buFontTx/>
              <a:buNone/>
            </a:pPr>
            <a:endParaRPr lang="en-GB" sz="1200" smtClean="0"/>
          </a:p>
          <a:p>
            <a:pPr marL="0" indent="0" algn="ctr" eaLnBrk="1" hangingPunct="1">
              <a:buFontTx/>
              <a:buNone/>
            </a:pPr>
            <a:r>
              <a:rPr lang="en-GB" sz="1800" smtClean="0">
                <a:solidFill>
                  <a:srgbClr val="FF0000"/>
                </a:solidFill>
              </a:rPr>
              <a:t>TARGET2-Securities (T2S) will be the new “settlement box” for Eurosystem securities trades, covering Repo, Cash and Security Lending</a:t>
            </a:r>
          </a:p>
        </p:txBody>
      </p:sp>
      <p:sp>
        <p:nvSpPr>
          <p:cNvPr id="43011"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ED8FD751-BF58-4809-A09B-E4813C9EA334}" type="slidenum">
              <a:rPr lang="en-GB" sz="1000">
                <a:solidFill>
                  <a:srgbClr val="000000"/>
                </a:solidFill>
              </a:rPr>
              <a:pPr algn="r" eaLnBrk="0" hangingPunct="0"/>
              <a:t>6</a:t>
            </a:fld>
            <a:endParaRPr lang="en-GB" sz="1000">
              <a:solidFill>
                <a:srgbClr val="000000"/>
              </a:solidFill>
            </a:endParaRPr>
          </a:p>
        </p:txBody>
      </p:sp>
      <p:sp>
        <p:nvSpPr>
          <p:cNvPr id="43012" name="Content Placeholder 2"/>
          <p:cNvSpPr>
            <a:spLocks/>
          </p:cNvSpPr>
          <p:nvPr/>
        </p:nvSpPr>
        <p:spPr bwMode="auto">
          <a:xfrm>
            <a:off x="468313" y="6392863"/>
            <a:ext cx="8240712" cy="195262"/>
          </a:xfrm>
          <a:prstGeom prst="rect">
            <a:avLst/>
          </a:prstGeom>
          <a:noFill/>
          <a:ln w="9525">
            <a:noFill/>
            <a:miter lim="800000"/>
            <a:headEnd/>
            <a:tailEnd/>
          </a:ln>
        </p:spPr>
        <p:txBody>
          <a:bodyPr lIns="0" tIns="0" rIns="0" bIns="0"/>
          <a:lstStyle/>
          <a:p>
            <a:pPr marL="182563" indent="-182563">
              <a:spcBef>
                <a:spcPct val="50000"/>
              </a:spcBef>
            </a:pPr>
            <a:r>
              <a:rPr lang="en-GB" sz="1000">
                <a:solidFill>
                  <a:srgbClr val="003481"/>
                </a:solidFill>
              </a:rPr>
              <a:t>* http://www.ecb.europa.eu/paym/t2/html/index.en.html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10">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010">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010">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010">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0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30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idx="4294967295"/>
          </p:nvPr>
        </p:nvSpPr>
        <p:spPr/>
        <p:txBody>
          <a:bodyPr/>
          <a:lstStyle/>
          <a:p>
            <a:pPr eaLnBrk="1" hangingPunct="1"/>
            <a:r>
              <a:rPr lang="en-GB" sz="2400" smtClean="0"/>
              <a:t>Why T2S?</a:t>
            </a:r>
          </a:p>
        </p:txBody>
      </p:sp>
      <p:sp>
        <p:nvSpPr>
          <p:cNvPr id="44034" name="Content Placeholder 2"/>
          <p:cNvSpPr>
            <a:spLocks noGrp="1"/>
          </p:cNvSpPr>
          <p:nvPr>
            <p:ph idx="4294967295"/>
          </p:nvPr>
        </p:nvSpPr>
        <p:spPr>
          <a:xfrm>
            <a:off x="477838" y="1230313"/>
            <a:ext cx="8239125" cy="4719637"/>
          </a:xfrm>
        </p:spPr>
        <p:txBody>
          <a:bodyPr/>
          <a:lstStyle/>
          <a:p>
            <a:pPr eaLnBrk="1" hangingPunct="1">
              <a:buFontTx/>
              <a:buNone/>
            </a:pPr>
            <a:r>
              <a:rPr lang="en-GB" sz="1800" smtClean="0"/>
              <a:t>The main drivers for T2S: </a:t>
            </a:r>
          </a:p>
          <a:p>
            <a:pPr eaLnBrk="1" hangingPunct="1">
              <a:buFontTx/>
              <a:buNone/>
            </a:pPr>
            <a:endParaRPr lang="en-GB" sz="1200" smtClean="0"/>
          </a:p>
          <a:p>
            <a:pPr marL="742950" lvl="1" indent="-285750"/>
            <a:r>
              <a:rPr lang="en-GB" smtClean="0"/>
              <a:t>Reduce fragmented infrastructure</a:t>
            </a:r>
          </a:p>
          <a:p>
            <a:pPr marL="742950" lvl="1" indent="-285750"/>
            <a:r>
              <a:rPr lang="en-GB" smtClean="0"/>
              <a:t>Maximise settlement efficiency</a:t>
            </a:r>
          </a:p>
          <a:p>
            <a:pPr marL="742950" lvl="1" indent="-285750"/>
            <a:r>
              <a:rPr lang="en-GB" smtClean="0"/>
              <a:t>Maximise collateral efficiency</a:t>
            </a:r>
          </a:p>
          <a:p>
            <a:pPr marL="742950" lvl="1" indent="-285750"/>
            <a:r>
              <a:rPr lang="en-GB" smtClean="0"/>
              <a:t>Simplify and standardise market rules across European markets</a:t>
            </a:r>
          </a:p>
          <a:p>
            <a:pPr marL="742950" lvl="1" indent="-285750"/>
            <a:r>
              <a:rPr lang="en-GB" smtClean="0"/>
              <a:t>Reduce cost to market participants</a:t>
            </a:r>
          </a:p>
          <a:p>
            <a:pPr marL="742950" lvl="1" indent="-285750"/>
            <a:r>
              <a:rPr lang="en-GB" smtClean="0"/>
              <a:t>Increase settlement in Central Bank money</a:t>
            </a:r>
          </a:p>
          <a:p>
            <a:pPr marL="742950" lvl="1" indent="-285750"/>
            <a:r>
              <a:rPr lang="en-GB" smtClean="0"/>
              <a:t>Increase stability in the European Markets</a:t>
            </a:r>
          </a:p>
          <a:p>
            <a:pPr marL="742950" lvl="1" indent="-285750"/>
            <a:r>
              <a:rPr lang="en-GB" smtClean="0"/>
              <a:t>Simplify and standardise legal framework in European markets</a:t>
            </a:r>
          </a:p>
          <a:p>
            <a:pPr marL="742950" lvl="1" indent="-285750"/>
            <a:r>
              <a:rPr lang="en-GB" smtClean="0"/>
              <a:t>Simplify and standardise tax treatment in European markets</a:t>
            </a:r>
          </a:p>
          <a:p>
            <a:pPr marL="742950" lvl="1" indent="-285750"/>
            <a:endParaRPr lang="en-GB" sz="1200" smtClean="0"/>
          </a:p>
          <a:p>
            <a:pPr>
              <a:buFontTx/>
              <a:buNone/>
            </a:pPr>
            <a:r>
              <a:rPr lang="en-GB" sz="1800" smtClean="0"/>
              <a:t>In short…. Remove as many Giovannini Barriers as possible:</a:t>
            </a:r>
          </a:p>
          <a:p>
            <a:pPr>
              <a:buFontTx/>
              <a:buNone/>
            </a:pPr>
            <a:endParaRPr lang="en-GB" sz="1200" smtClean="0"/>
          </a:p>
          <a:p>
            <a:pPr marL="742950" lvl="1" indent="-285750"/>
            <a:r>
              <a:rPr lang="en-GB" smtClean="0">
                <a:solidFill>
                  <a:srgbClr val="FF0000"/>
                </a:solidFill>
              </a:rPr>
              <a:t>Create a European technical infrastructure standard</a:t>
            </a:r>
          </a:p>
          <a:p>
            <a:pPr marL="742950" lvl="1" indent="-285750"/>
            <a:r>
              <a:rPr lang="en-GB" smtClean="0">
                <a:solidFill>
                  <a:srgbClr val="FF0000"/>
                </a:solidFill>
              </a:rPr>
              <a:t>Create a market participant interaction standard</a:t>
            </a:r>
          </a:p>
          <a:p>
            <a:pPr marL="742950" lvl="1" indent="-285750"/>
            <a:r>
              <a:rPr lang="en-GB" smtClean="0">
                <a:solidFill>
                  <a:srgbClr val="FF0000"/>
                </a:solidFill>
              </a:rPr>
              <a:t>Create a consistent legal, tax and regulatory standard</a:t>
            </a:r>
          </a:p>
        </p:txBody>
      </p:sp>
      <p:sp>
        <p:nvSpPr>
          <p:cNvPr id="44035"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92CA4366-0AD9-4243-9A9E-341812990118}" type="slidenum">
              <a:rPr lang="en-GB" sz="1000">
                <a:solidFill>
                  <a:srgbClr val="000000"/>
                </a:solidFill>
              </a:rPr>
              <a:pPr algn="r" eaLnBrk="0" hangingPunct="0"/>
              <a:t>7</a:t>
            </a:fld>
            <a:endParaRPr lang="en-GB" sz="10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03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03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03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03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403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03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03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03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403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4034">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034">
                                            <p:txEl>
                                              <p:pRg st="14" end="1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4034">
                                            <p:txEl>
                                              <p:pRg st="15" end="1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403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a:lstStyle/>
          <a:p>
            <a:pPr eaLnBrk="1" hangingPunct="1"/>
            <a:r>
              <a:rPr lang="en-GB" sz="2400" smtClean="0"/>
              <a:t>Why T2S?</a:t>
            </a:r>
          </a:p>
        </p:txBody>
      </p:sp>
      <p:sp>
        <p:nvSpPr>
          <p:cNvPr id="45058" name="Content Placeholder 2"/>
          <p:cNvSpPr>
            <a:spLocks noGrp="1"/>
          </p:cNvSpPr>
          <p:nvPr>
            <p:ph idx="4294967295"/>
          </p:nvPr>
        </p:nvSpPr>
        <p:spPr>
          <a:xfrm>
            <a:off x="485775" y="1211263"/>
            <a:ext cx="8240713" cy="4995862"/>
          </a:xfrm>
        </p:spPr>
        <p:txBody>
          <a:bodyPr/>
          <a:lstStyle/>
          <a:p>
            <a:pPr eaLnBrk="1" hangingPunct="1">
              <a:buFontTx/>
              <a:buNone/>
            </a:pPr>
            <a:r>
              <a:rPr lang="en-GB" sz="1800" smtClean="0"/>
              <a:t>In long… The Giovannini Barriers*</a:t>
            </a:r>
          </a:p>
          <a:p>
            <a:pPr eaLnBrk="1" hangingPunct="1">
              <a:buFontTx/>
              <a:buNone/>
            </a:pPr>
            <a:endParaRPr lang="en-GB" sz="1200" smtClean="0"/>
          </a:p>
          <a:p>
            <a:pPr marL="742950" lvl="1" indent="-285750"/>
            <a:r>
              <a:rPr lang="en-GB" smtClean="0"/>
              <a:t>National differences in information technology and interfaces</a:t>
            </a:r>
          </a:p>
          <a:p>
            <a:pPr marL="742950" lvl="1" indent="-285750"/>
            <a:r>
              <a:rPr lang="en-GB" smtClean="0"/>
              <a:t>National clearing and settlement restrictions that require the use of multiple systems</a:t>
            </a:r>
          </a:p>
          <a:p>
            <a:pPr marL="742950" lvl="1" indent="-285750"/>
            <a:r>
              <a:rPr lang="en-GB" smtClean="0"/>
              <a:t>Differences in national rules relating to corporate actions, beneficial ownership and custody</a:t>
            </a:r>
          </a:p>
          <a:p>
            <a:pPr marL="742950" lvl="1" indent="-285750"/>
            <a:r>
              <a:rPr lang="en-GB" smtClean="0"/>
              <a:t>Absence of intra-day settlement finality</a:t>
            </a:r>
          </a:p>
          <a:p>
            <a:pPr marL="742950" lvl="1" indent="-285750"/>
            <a:r>
              <a:rPr lang="en-GB" smtClean="0"/>
              <a:t>Practical impediments to remote access to national clearing and settlement systems</a:t>
            </a:r>
          </a:p>
          <a:p>
            <a:pPr marL="742950" lvl="1" indent="-285750"/>
            <a:r>
              <a:rPr lang="en-GB" smtClean="0"/>
              <a:t>National differences in settlement periods</a:t>
            </a:r>
          </a:p>
          <a:p>
            <a:pPr marL="742950" lvl="1" indent="-285750"/>
            <a:r>
              <a:rPr lang="en-GB" smtClean="0"/>
              <a:t>National differences in operating hours/settlement deadlines</a:t>
            </a:r>
          </a:p>
          <a:p>
            <a:pPr marL="742950" lvl="1" indent="-285750"/>
            <a:r>
              <a:rPr lang="en-GB" smtClean="0"/>
              <a:t>National differences in securities issuance practice</a:t>
            </a:r>
          </a:p>
          <a:p>
            <a:pPr marL="742950" lvl="1" indent="-285750"/>
            <a:r>
              <a:rPr lang="en-GB" smtClean="0"/>
              <a:t>National restrictions on the location of securities</a:t>
            </a:r>
          </a:p>
          <a:p>
            <a:pPr marL="742950" lvl="1" indent="-285750"/>
            <a:r>
              <a:rPr lang="en-GB" smtClean="0"/>
              <a:t>National restrictions on the activity of primary dealers and market makers</a:t>
            </a:r>
          </a:p>
          <a:p>
            <a:pPr marL="742950" lvl="1" indent="-285750"/>
            <a:r>
              <a:rPr lang="en-GB" smtClean="0"/>
              <a:t>Domestic withholding tax regulations serving to disadvantage foreign intermediaries</a:t>
            </a:r>
          </a:p>
          <a:p>
            <a:pPr marL="742950" lvl="1" indent="-285750"/>
            <a:r>
              <a:rPr lang="en-GB" smtClean="0"/>
              <a:t>Transaction taxes collected through a functionality integrated into a local settlement system</a:t>
            </a:r>
          </a:p>
          <a:p>
            <a:pPr marL="742950" lvl="1" indent="-285750"/>
            <a:r>
              <a:rPr lang="en-GB" smtClean="0"/>
              <a:t>The absence of an EU-wide framework for the treatment of interests in securities</a:t>
            </a:r>
          </a:p>
          <a:p>
            <a:pPr marL="742950" lvl="1" indent="-285750"/>
            <a:r>
              <a:rPr lang="en-GB" smtClean="0"/>
              <a:t>National differences in the legal treatment of bilateral netting for financial transactions</a:t>
            </a:r>
          </a:p>
          <a:p>
            <a:pPr marL="742950" lvl="1" indent="-285750"/>
            <a:r>
              <a:rPr lang="en-GB" smtClean="0"/>
              <a:t>Uneven application of national conflict of law rules</a:t>
            </a:r>
          </a:p>
          <a:p>
            <a:pPr marL="742950" lvl="1" indent="-285750">
              <a:buFontTx/>
              <a:buNone/>
            </a:pPr>
            <a:endParaRPr lang="en-GB" sz="1200" smtClean="0"/>
          </a:p>
        </p:txBody>
      </p:sp>
      <p:sp>
        <p:nvSpPr>
          <p:cNvPr id="45059"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80FB33F9-E0F9-465F-A89A-2B983C3648F1}" type="slidenum">
              <a:rPr lang="en-GB" sz="1000">
                <a:solidFill>
                  <a:srgbClr val="000000"/>
                </a:solidFill>
              </a:rPr>
              <a:pPr algn="r" eaLnBrk="0" hangingPunct="0"/>
              <a:t>8</a:t>
            </a:fld>
            <a:endParaRPr lang="en-GB" sz="1000">
              <a:solidFill>
                <a:srgbClr val="000000"/>
              </a:solidFill>
            </a:endParaRPr>
          </a:p>
        </p:txBody>
      </p:sp>
      <p:sp>
        <p:nvSpPr>
          <p:cNvPr id="45060" name="Content Placeholder 2"/>
          <p:cNvSpPr>
            <a:spLocks/>
          </p:cNvSpPr>
          <p:nvPr/>
        </p:nvSpPr>
        <p:spPr bwMode="auto">
          <a:xfrm>
            <a:off x="468313" y="6392863"/>
            <a:ext cx="8240712" cy="195262"/>
          </a:xfrm>
          <a:prstGeom prst="rect">
            <a:avLst/>
          </a:prstGeom>
          <a:noFill/>
          <a:ln w="9525">
            <a:noFill/>
            <a:miter lim="800000"/>
            <a:headEnd/>
            <a:tailEnd/>
          </a:ln>
        </p:spPr>
        <p:txBody>
          <a:bodyPr lIns="0" tIns="0" rIns="0" bIns="0"/>
          <a:lstStyle/>
          <a:p>
            <a:pPr marL="182563" indent="-182563">
              <a:spcBef>
                <a:spcPct val="50000"/>
              </a:spcBef>
            </a:pPr>
            <a:r>
              <a:rPr lang="en-GB" sz="1000">
                <a:solidFill>
                  <a:srgbClr val="003481"/>
                </a:solidFill>
              </a:rPr>
              <a:t>* http://ec.europa.eu/economy_finance/publications/publication1950_en.pdf</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idx="4294967295"/>
          </p:nvPr>
        </p:nvSpPr>
        <p:spPr/>
        <p:txBody>
          <a:bodyPr/>
          <a:lstStyle/>
          <a:p>
            <a:pPr eaLnBrk="1" hangingPunct="1"/>
            <a:r>
              <a:rPr lang="en-GB" sz="2400" smtClean="0"/>
              <a:t>What other benefits might exist?</a:t>
            </a:r>
            <a:endParaRPr lang="en-GB" sz="1600" smtClean="0"/>
          </a:p>
        </p:txBody>
      </p:sp>
      <p:sp>
        <p:nvSpPr>
          <p:cNvPr id="46082" name="Content Placeholder 2"/>
          <p:cNvSpPr>
            <a:spLocks noGrp="1"/>
          </p:cNvSpPr>
          <p:nvPr>
            <p:ph idx="4294967295"/>
          </p:nvPr>
        </p:nvSpPr>
        <p:spPr>
          <a:xfrm>
            <a:off x="477838" y="1169988"/>
            <a:ext cx="8239125" cy="5067300"/>
          </a:xfrm>
        </p:spPr>
        <p:txBody>
          <a:bodyPr/>
          <a:lstStyle/>
          <a:p>
            <a:pPr eaLnBrk="1" hangingPunct="1">
              <a:buFontTx/>
              <a:buNone/>
            </a:pPr>
            <a:r>
              <a:rPr lang="en-GB" sz="1300" b="1" smtClean="0"/>
              <a:t>Reduction in the number of CSDs</a:t>
            </a:r>
          </a:p>
          <a:p>
            <a:pPr marL="742950" lvl="1" indent="-285750" eaLnBrk="1" hangingPunct="1"/>
            <a:r>
              <a:rPr lang="en-GB" sz="1200" smtClean="0"/>
              <a:t>The current total cost of ~30-40 CSDs must be borne by market participants</a:t>
            </a:r>
          </a:p>
          <a:p>
            <a:pPr marL="1143000" lvl="2" indent="-228600" eaLnBrk="1" hangingPunct="1"/>
            <a:r>
              <a:rPr lang="en-GB" sz="1200" smtClean="0"/>
              <a:t>Too expensive to operate all the systems</a:t>
            </a:r>
          </a:p>
          <a:p>
            <a:pPr marL="1143000" lvl="2" indent="-228600" eaLnBrk="1" hangingPunct="1"/>
            <a:r>
              <a:rPr lang="en-GB" sz="1200" smtClean="0"/>
              <a:t>Too much capital used to maintain the CSD’s balance sheet</a:t>
            </a:r>
          </a:p>
          <a:p>
            <a:pPr marL="742950" lvl="1" indent="-285750" eaLnBrk="1" hangingPunct="1"/>
            <a:r>
              <a:rPr lang="en-GB" sz="1200" smtClean="0"/>
              <a:t>For brokers, fund and investment managers, and insurance firms this can only mean reduced margins</a:t>
            </a:r>
          </a:p>
          <a:p>
            <a:pPr marL="742950" lvl="1" indent="-285750" eaLnBrk="1" hangingPunct="1"/>
            <a:r>
              <a:rPr lang="en-GB" sz="1200" smtClean="0"/>
              <a:t>For investors, high costs to access the market can</a:t>
            </a:r>
            <a:r>
              <a:rPr lang="en-GB" sz="1200" i="1" smtClean="0"/>
              <a:t> </a:t>
            </a:r>
            <a:r>
              <a:rPr lang="en-GB" sz="1200" smtClean="0"/>
              <a:t>only mean lower returns. This could be improved in T2S</a:t>
            </a:r>
          </a:p>
          <a:p>
            <a:pPr marL="742950" lvl="1" indent="-285750" eaLnBrk="1" hangingPunct="1"/>
            <a:endParaRPr lang="en-GB" sz="1000" smtClean="0"/>
          </a:p>
          <a:p>
            <a:pPr eaLnBrk="1" hangingPunct="1">
              <a:buFontTx/>
              <a:buNone/>
            </a:pPr>
            <a:r>
              <a:rPr lang="en-GB" sz="1300" b="1" smtClean="0"/>
              <a:t>Increase in investor choice for CSD of issuance</a:t>
            </a:r>
          </a:p>
          <a:p>
            <a:pPr marL="742950" lvl="1" indent="-285750" eaLnBrk="1" hangingPunct="1"/>
            <a:r>
              <a:rPr lang="en-GB" sz="1200" smtClean="0"/>
              <a:t>Greater competition could lead to reduced cost to issue and list securities</a:t>
            </a:r>
          </a:p>
          <a:p>
            <a:pPr marL="742950" lvl="1" indent="-285750" eaLnBrk="1" hangingPunct="1"/>
            <a:r>
              <a:rPr lang="en-GB" sz="1200" smtClean="0"/>
              <a:t>As issuer’s see lower costs this could lead to higher yields for investors = increase in investors</a:t>
            </a:r>
          </a:p>
          <a:p>
            <a:pPr marL="742950" lvl="1" indent="-285750" eaLnBrk="1" hangingPunct="1"/>
            <a:r>
              <a:rPr lang="en-GB" sz="1200" smtClean="0"/>
              <a:t>As investor base grows, an increase in confidence could create occur: creating a virtuous circle of investment</a:t>
            </a:r>
          </a:p>
          <a:p>
            <a:pPr marL="742950" lvl="1" indent="-285750" eaLnBrk="1" hangingPunct="1"/>
            <a:endParaRPr lang="en-GB" sz="1000" smtClean="0"/>
          </a:p>
          <a:p>
            <a:pPr eaLnBrk="1" hangingPunct="1">
              <a:buFontTx/>
              <a:buNone/>
            </a:pPr>
            <a:r>
              <a:rPr lang="en-GB" sz="1300" b="1" smtClean="0"/>
              <a:t>Increase in Foreign Direct investment in European markets</a:t>
            </a:r>
          </a:p>
          <a:p>
            <a:pPr marL="742950" lvl="1" indent="-285750" eaLnBrk="1" hangingPunct="1"/>
            <a:r>
              <a:rPr lang="en-GB" sz="1200" smtClean="0"/>
              <a:t>Simpler technology, settlement mechanics and consistent tax and legal treatment could reduce the cost for investors outside of the Eurozone, driving inward investment to European markets</a:t>
            </a:r>
          </a:p>
          <a:p>
            <a:pPr marL="742950" lvl="1" indent="-285750" eaLnBrk="1" hangingPunct="1"/>
            <a:endParaRPr lang="en-GB" sz="1000" smtClean="0"/>
          </a:p>
          <a:p>
            <a:pPr eaLnBrk="1" hangingPunct="1">
              <a:buFontTx/>
              <a:buNone/>
            </a:pPr>
            <a:r>
              <a:rPr lang="en-GB" sz="1300" b="1" smtClean="0"/>
              <a:t>Distribution of investment throughout Europe</a:t>
            </a:r>
          </a:p>
          <a:p>
            <a:pPr marL="742950" lvl="1" indent="-285750" eaLnBrk="1" hangingPunct="1"/>
            <a:r>
              <a:rPr lang="en-GB" sz="1200" smtClean="0"/>
              <a:t>With a reduction in CSDs offering economies of scale and reduced cost of market entry there could be an opportunity for “smaller” nations in the Eurozone to increase intra-Eurozone investor base</a:t>
            </a:r>
          </a:p>
          <a:p>
            <a:pPr marL="742950" lvl="1" indent="-285750" eaLnBrk="1" hangingPunct="1"/>
            <a:endParaRPr lang="en-GB" sz="1000" smtClean="0"/>
          </a:p>
          <a:p>
            <a:pPr eaLnBrk="1" hangingPunct="1">
              <a:buFontTx/>
              <a:buNone/>
            </a:pPr>
            <a:r>
              <a:rPr lang="en-GB" sz="1300" b="1" smtClean="0"/>
              <a:t>Easier SSI management = improved settlement efficiency = reduced costs</a:t>
            </a:r>
          </a:p>
        </p:txBody>
      </p:sp>
      <p:sp>
        <p:nvSpPr>
          <p:cNvPr id="46083" name="Slide Number Placeholder 3"/>
          <p:cNvSpPr txBox="1">
            <a:spLocks noGrp="1"/>
          </p:cNvSpPr>
          <p:nvPr/>
        </p:nvSpPr>
        <p:spPr bwMode="auto">
          <a:xfrm>
            <a:off x="7010400" y="6381750"/>
            <a:ext cx="2133600" cy="476250"/>
          </a:xfrm>
          <a:prstGeom prst="rect">
            <a:avLst/>
          </a:prstGeom>
          <a:noFill/>
          <a:ln w="9525">
            <a:noFill/>
            <a:miter lim="800000"/>
            <a:headEnd/>
            <a:tailEnd/>
          </a:ln>
        </p:spPr>
        <p:txBody>
          <a:bodyPr/>
          <a:lstStyle/>
          <a:p>
            <a:pPr algn="r" eaLnBrk="0" hangingPunct="0"/>
            <a:fld id="{25210522-7E26-49F5-908B-02084EB8528E}" type="slidenum">
              <a:rPr lang="en-GB" sz="1000">
                <a:solidFill>
                  <a:srgbClr val="000000"/>
                </a:solidFill>
              </a:rPr>
              <a:pPr algn="r" eaLnBrk="0" hangingPunct="0"/>
              <a:t>9</a:t>
            </a:fld>
            <a:endParaRPr lang="en-GB" sz="100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08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08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08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08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608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6082">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082">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6082">
                                            <p:txEl>
                                              <p:pRg st="12" end="1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6082">
                                            <p:txEl>
                                              <p:pRg st="13" end="1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6082">
                                            <p:txEl>
                                              <p:pRg st="15" end="1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6082">
                                            <p:txEl>
                                              <p:pRg st="16" end="1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608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ARGET2-Securities (T2S) is coming, get ready!&amp;quot;&quot;/&gt;&lt;property id=&quot;20307&quot; value=&quot;266&quot;/&gt;&lt;/object&gt;&lt;object type=&quot;3&quot; unique_id=&quot;10005&quot;&gt;&lt;property id=&quot;20148&quot; value=&quot;5&quot;/&gt;&lt;property id=&quot;20300&quot; value=&quot;Slide 2 - &amp;quot;Welcome and opening remarks&amp;quot;&quot;/&gt;&lt;property id=&quot;20307&quot; value=&quot;265&quot;/&gt;&lt;/object&gt;&lt;object type=&quot;3&quot; unique_id=&quot;10006&quot;&gt;&lt;property id=&quot;20148&quot; value=&quot;5&quot;/&gt;&lt;property id=&quot;20300&quot; value=&quot;Slide 3 - &amp;quot;Introduction&amp;quot;&quot;/&gt;&lt;property id=&quot;20307&quot; value=&quot;267&quot;/&gt;&lt;/object&gt;&lt;object type=&quot;3&quot; unique_id=&quot;10007&quot;&gt;&lt;property id=&quot;20148&quot; value=&quot;5&quot;/&gt;&lt;property id=&quot;20300&quot; value=&quot;Slide 4 - &amp;quot;Overview on work of the T2S working group&amp;quot;&quot;/&gt;&lt;property id=&quot;20307&quot; value=&quot;268&quot;/&gt;&lt;/object&gt;&lt;object type=&quot;3&quot; unique_id=&quot;10008&quot;&gt;&lt;property id=&quot;20148&quot; value=&quot;5&quot;/&gt;&lt;property id=&quot;20300&quot; value=&quot;Slide 17 - &amp;quot;Presentation&amp;quot;&quot;/&gt;&lt;property id=&quot;20307&quot; value=&quot;269&quot;/&gt;&lt;/object&gt;&lt;object type=&quot;3&quot; unique_id=&quot;10009&quot;&gt;&lt;property id=&quot;20148&quot; value=&quot;5&quot;/&gt;&lt;property id=&quot;20300&quot; value=&quot;Slide 26 - &amp;quot;Panel session&amp;quot;&quot;/&gt;&lt;property id=&quot;20307&quot; value=&quot;270&quot;/&gt;&lt;/object&gt;&lt;object type=&quot;3&quot; unique_id=&quot;10010&quot;&gt;&lt;property id=&quot;20148&quot; value=&quot;5&quot;/&gt;&lt;property id=&quot;20300&quot; value=&quot;Slide 27 - &amp;quot;Closing remarks&amp;quot;&quot;/&gt;&lt;property id=&quot;20307&quot; value=&quot;271&quot;/&gt;&lt;/object&gt;&lt;object type=&quot;3&quot; unique_id=&quot;10257&quot;&gt;&lt;property id=&quot;20148&quot; value=&quot;5&quot;/&gt;&lt;property id=&quot;20300&quot; value=&quot;Slide 5 - &amp;quot;Agenda&amp;quot;&quot;/&gt;&lt;property id=&quot;20307&quot; value=&quot;272&quot;/&gt;&lt;/object&gt;&lt;object type=&quot;3&quot; unique_id=&quot;10258&quot;&gt;&lt;property id=&quot;20148&quot; value=&quot;5&quot;/&gt;&lt;property id=&quot;20300&quot; value=&quot;Slide 6 - &amp;quot;What is T2S?&amp;quot;&quot;/&gt;&lt;property id=&quot;20307&quot; value=&quot;273&quot;/&gt;&lt;/object&gt;&lt;object type=&quot;3&quot; unique_id=&quot;10259&quot;&gt;&lt;property id=&quot;20148&quot; value=&quot;5&quot;/&gt;&lt;property id=&quot;20300&quot; value=&quot;Slide 7 - &amp;quot;Why T2S?&amp;quot;&quot;/&gt;&lt;property id=&quot;20307&quot; value=&quot;274&quot;/&gt;&lt;/object&gt;&lt;object type=&quot;3&quot; unique_id=&quot;10260&quot;&gt;&lt;property id=&quot;20148&quot; value=&quot;5&quot;/&gt;&lt;property id=&quot;20300&quot; value=&quot;Slide 8 - &amp;quot;Why T2S?&amp;quot;&quot;/&gt;&lt;property id=&quot;20307&quot; value=&quot;275&quot;/&gt;&lt;/object&gt;&lt;object type=&quot;3&quot; unique_id=&quot;10261&quot;&gt;&lt;property id=&quot;20148&quot; value=&quot;5&quot;/&gt;&lt;property id=&quot;20300&quot; value=&quot;Slide 9 - &amp;quot;What other benefits might exist?&amp;quot;&quot;/&gt;&lt;property id=&quot;20307&quot; value=&quot;276&quot;/&gt;&lt;/object&gt;&lt;object type=&quot;3&quot; unique_id=&quot;10262&quot;&gt;&lt;property id=&quot;20148&quot; value=&quot;5&quot;/&gt;&lt;property id=&quot;20300&quot; value=&quot;Slide 10 - &amp;quot;CSD Regulation&amp;amp;#x09;&amp;quot;&quot;/&gt;&lt;property id=&quot;20307&quot; value=&quot;277&quot;/&gt;&lt;/object&gt;&lt;object type=&quot;3&quot; unique_id=&quot;10263&quot;&gt;&lt;property id=&quot;20148&quot; value=&quot;5&quot;/&gt;&lt;property id=&quot;20300&quot; value=&quot;Slide 11 - &amp;quot;CSD Regulation expanded&amp;amp;#x09;&amp;quot;&quot;/&gt;&lt;property id=&quot;20307&quot; value=&quot;278&quot;/&gt;&lt;/object&gt;&lt;object type=&quot;3&quot; unique_id=&quot;10264&quot;&gt;&lt;property id=&quot;20148&quot; value=&quot;5&quot;/&gt;&lt;property id=&quot;20300&quot; value=&quot;Slide 12 - &amp;quot;CSD Regulation expanded&amp;amp;#x09;&amp;quot;&quot;/&gt;&lt;property id=&quot;20307&quot; value=&quot;279&quot;/&gt;&lt;/object&gt;&lt;object type=&quot;3&quot; unique_id=&quot;10265&quot;&gt;&lt;property id=&quot;20148&quot; value=&quot;5&quot;/&gt;&lt;property id=&quot;20300&quot; value=&quot;Slide 13 - &amp;quot;European Repo Council - T2S Focus Group&amp;quot;&quot;/&gt;&lt;property id=&quot;20307&quot; value=&quot;280&quot;/&gt;&lt;/object&gt;&lt;object type=&quot;3&quot; unique_id=&quot;10266&quot;&gt;&lt;property id=&quot;20148&quot; value=&quot;5&quot;/&gt;&lt;property id=&quot;20300&quot; value=&quot;Slide 14&quot;/&gt;&lt;property id=&quot;20307&quot; value=&quot;281&quot;/&gt;&lt;/object&gt;&lt;object type=&quot;3&quot; unique_id=&quot;10267&quot;&gt;&lt;property id=&quot;20148&quot; value=&quot;5&quot;/&gt;&lt;property id=&quot;20300&quot; value=&quot;Slide 15 - &amp;quot;What might be obstacles or areas for improvement?&amp;quot;&quot;/&gt;&lt;property id=&quot;20307&quot; value=&quot;282&quot;/&gt;&lt;/object&gt;&lt;object type=&quot;3&quot; unique_id=&quot;10268&quot;&gt;&lt;property id=&quot;20148&quot; value=&quot;5&quot;/&gt;&lt;property id=&quot;20300&quot; value=&quot;Slide 16 - &amp;quot;What next?&amp;quot;&quot;/&gt;&lt;property id=&quot;20307&quot; value=&quot;283&quot;/&gt;&lt;/object&gt;&lt;object type=&quot;3&quot; unique_id=&quot;10605&quot;&gt;&lt;property id=&quot;20148&quot; value=&quot;5&quot;/&gt;&lt;property id=&quot;20300&quot; value=&quot;Slide 18 - &amp;quot;T2S: a unique place where settling in Europe with efficiency and at low cost&amp;#x0D;&amp;#x0A;ICMA Event, TARGET2-Securities (T2S) &quot;/&gt;&lt;property id=&quot;20307&quot; value=&quot;284&quot;/&gt;&lt;/object&gt;&lt;object type=&quot;3&quot; unique_id=&quot;10606&quot;&gt;&lt;property id=&quot;20148&quot; value=&quot;5&quot;/&gt;&lt;property id=&quot;20300&quot; value=&quot;Slide 19 - &amp;quot;T2S will create the largest network of banks ever existed in Europe&amp;quot;&quot;/&gt;&lt;property id=&quot;20307&quot; value=&quot;285&quot;/&gt;&lt;/object&gt;&lt;object type=&quot;3&quot; unique_id=&quot;10607&quot;&gt;&lt;property id=&quot;20148&quot; value=&quot;5&quot;/&gt;&lt;property id=&quot;20300&quot; value=&quot;Slide 20 - &amp;quot;T2S: A change in paradigm&amp;quot;&quot;/&gt;&lt;property id=&quot;20307&quot; value=&quot;286&quot;/&gt;&lt;/object&gt;&lt;object type=&quot;3&quot; unique_id=&quot;10608&quot;&gt;&lt;property id=&quot;20148&quot; value=&quot;5&quot;/&gt;&lt;property id=&quot;20300&quot; value=&quot;Slide 21 - &amp;quot;An effective functioning of T2S requires full harmonisation of corporate actions&amp;quot;&quot;/&gt;&lt;property id=&quot;20307&quot; value=&quot;287&quot;/&gt;&lt;/object&gt;&lt;object type=&quot;3&quot; unique_id=&quot;10609&quot;&gt;&lt;property id=&quot;20148&quot; value=&quot;5&quot;/&gt;&lt;property id=&quot;20300&quot; value=&quot;Slide 22 - &amp;quot;T2S is “key” for the LSEG post-trade strategy&amp;quot;&quot;/&gt;&lt;property id=&quot;20307&quot; value=&quot;288&quot;/&gt;&lt;/object&gt;&lt;object type=&quot;3&quot; unique_id=&quot;10610&quot;&gt;&lt;property id=&quot;20148&quot; value=&quot;5&quot;/&gt;&lt;property id=&quot;20300&quot; value=&quot;Slide 23&quot;/&gt;&lt;property id=&quot;20307&quot; value=&quot;289&quot;/&gt;&lt;/object&gt;&lt;object type=&quot;3&quot; unique_id=&quot;10611&quot;&gt;&lt;property id=&quot;20148&quot; value=&quot;5&quot;/&gt;&lt;property id=&quot;20300&quot; value=&quot;Slide 24 - &amp;quot;An ambitious investment plan&amp;quot;&quot;/&gt;&lt;property id=&quot;20307&quot; value=&quot;290&quot;/&gt;&lt;/object&gt;&lt;object type=&quot;3&quot; unique_id=&quot;10612&quot;&gt;&lt;property id=&quot;20148&quot; value=&quot;5&quot;/&gt;&lt;property id=&quot;20300&quot; value=&quot;Slide 25&quot;/&gt;&lt;property id=&quot;20307&quot; value=&quot;291&quot;/&gt;&lt;/object&gt;&lt;/object&gt;&lt;/object&gt;&lt;/database&gt;"/>
  <p:tag name="SECTOMILLISECCONVERTED" val="1"/>
</p:tagLst>
</file>

<file path=ppt/theme/theme1.xml><?xml version="1.0" encoding="utf-8"?>
<a:theme xmlns:a="http://schemas.openxmlformats.org/drawingml/2006/main" name="ICM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15.xml><?xml version="1.0" encoding="utf-8"?>
<a:theme xmlns:a="http://schemas.openxmlformats.org/drawingml/2006/main" name="1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16.xml><?xml version="1.0" encoding="utf-8"?>
<a:theme xmlns:a="http://schemas.openxmlformats.org/drawingml/2006/main" name="2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17.xml><?xml version="1.0" encoding="utf-8"?>
<a:theme xmlns:a="http://schemas.openxmlformats.org/drawingml/2006/main" name="3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18.xml><?xml version="1.0" encoding="utf-8"?>
<a:theme xmlns:a="http://schemas.openxmlformats.org/drawingml/2006/main" name="4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19.xml><?xml version="1.0" encoding="utf-8"?>
<a:theme xmlns:a="http://schemas.openxmlformats.org/drawingml/2006/main" name="5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2.xml><?xml version="1.0" encoding="utf-8"?>
<a:theme xmlns:a="http://schemas.openxmlformats.org/drawingml/2006/main" name="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6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21.xml><?xml version="1.0" encoding="utf-8"?>
<a:theme xmlns:a="http://schemas.openxmlformats.org/drawingml/2006/main" name="7_LSEG Post Trade">
  <a:themeElements>
    <a:clrScheme name="LSE Post Trade">
      <a:dk1>
        <a:srgbClr val="16202C"/>
      </a:dk1>
      <a:lt1>
        <a:srgbClr val="FFFFFF"/>
      </a:lt1>
      <a:dk2>
        <a:srgbClr val="737980"/>
      </a:dk2>
      <a:lt2>
        <a:srgbClr val="FFFFFF"/>
      </a:lt2>
      <a:accent1>
        <a:srgbClr val="65955C"/>
      </a:accent1>
      <a:accent2>
        <a:srgbClr val="A3C09E"/>
      </a:accent2>
      <a:accent3>
        <a:srgbClr val="B3CBAE"/>
      </a:accent3>
      <a:accent4>
        <a:srgbClr val="C2D5BE"/>
      </a:accent4>
      <a:accent5>
        <a:srgbClr val="D9E5D7"/>
      </a:accent5>
      <a:accent6>
        <a:srgbClr val="F3F7F2"/>
      </a:accent6>
      <a:hlink>
        <a:srgbClr val="0000FF"/>
      </a:hlink>
      <a:folHlink>
        <a:srgbClr val="800080"/>
      </a:folHlink>
    </a:clrScheme>
    <a:fontScheme name="LSE Grou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lnSpc>
            <a:spcPts val="2000"/>
          </a:lnSpc>
          <a:defRPr sz="1800" b="1" i="0" baseline="0" dirty="0" smtClean="0">
            <a:solidFill>
              <a:schemeClr val="tx1"/>
            </a:solidFill>
          </a:defRPr>
        </a:defPPr>
      </a:lstStyle>
    </a:txDef>
  </a:objectDefaults>
  <a:extraClrSchemeLst/>
  <a:custClrLst>
    <a:custClr name="Warm Black 60%">
      <a:srgbClr val="747A81"/>
    </a:custClr>
    <a:custClr name="Warm Black 50%">
      <a:srgbClr val="8B9096"/>
    </a:custClr>
    <a:custClr name="Warm Black 40%">
      <a:srgbClr val="A2A6AB"/>
    </a:custClr>
    <a:custClr name="Warm Black 25%">
      <a:srgbClr val="C5C8CB"/>
    </a:custClr>
  </a:custClr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Agendav2">
  <a:themeElements>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fontScheme name="Agenda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0" tIns="0" rIns="0" bIns="0" numCol="1" anchor="ctr" anchorCtr="1"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Pct val="135000"/>
          <a:buFontTx/>
          <a:buChar char="•"/>
          <a:tabLst/>
          <a:defRPr kumimoji="0" lang="en-GB" sz="1800" b="1" i="0" u="none" strike="noStrike" cap="none" normalizeH="0" baseline="0" smtClean="0">
            <a:ln>
              <a:noFill/>
            </a:ln>
            <a:solidFill>
              <a:schemeClr val="tx2"/>
            </a:solidFill>
            <a:effectLst/>
            <a:latin typeface="Arial" charset="0"/>
          </a:defRPr>
        </a:defPPr>
      </a:lstStyle>
    </a:lnDef>
  </a:objectDefaults>
  <a:extraClrSchemeLst>
    <a:extraClrScheme>
      <a:clrScheme name="Agendav2 1">
        <a:dk1>
          <a:srgbClr val="000000"/>
        </a:dk1>
        <a:lt1>
          <a:srgbClr val="FFFFFF"/>
        </a:lt1>
        <a:dk2>
          <a:srgbClr val="003481"/>
        </a:dk2>
        <a:lt2>
          <a:srgbClr val="9E9991"/>
        </a:lt2>
        <a:accent1>
          <a:srgbClr val="00A291"/>
        </a:accent1>
        <a:accent2>
          <a:srgbClr val="99AB2D"/>
        </a:accent2>
        <a:accent3>
          <a:srgbClr val="FFFFFF"/>
        </a:accent3>
        <a:accent4>
          <a:srgbClr val="000000"/>
        </a:accent4>
        <a:accent5>
          <a:srgbClr val="AACEC7"/>
        </a:accent5>
        <a:accent6>
          <a:srgbClr val="8A9B28"/>
        </a:accent6>
        <a:hlink>
          <a:srgbClr val="A6791D"/>
        </a:hlink>
        <a:folHlink>
          <a:srgbClr val="9C71B4"/>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ICMA-Presentation</Template>
  <TotalTime>587</TotalTime>
  <Words>2669</Words>
  <Application>Microsoft Office PowerPoint</Application>
  <PresentationFormat>On-screen Show (4:3)</PresentationFormat>
  <Paragraphs>338</Paragraphs>
  <Slides>27</Slides>
  <Notes>9</Notes>
  <HiddenSlides>0</HiddenSlides>
  <MMClips>0</MMClips>
  <ScaleCrop>false</ScaleCrop>
  <HeadingPairs>
    <vt:vector size="4" baseType="variant">
      <vt:variant>
        <vt:lpstr>Theme</vt:lpstr>
      </vt:variant>
      <vt:variant>
        <vt:i4>21</vt:i4>
      </vt:variant>
      <vt:variant>
        <vt:lpstr>Slide Titles</vt:lpstr>
      </vt:variant>
      <vt:variant>
        <vt:i4>27</vt:i4>
      </vt:variant>
    </vt:vector>
  </HeadingPairs>
  <TitlesOfParts>
    <vt:vector size="48" baseType="lpstr">
      <vt:lpstr>ICMA-Presentation</vt:lpstr>
      <vt:lpstr>Agendav2</vt:lpstr>
      <vt:lpstr>1_Agendav2</vt:lpstr>
      <vt:lpstr>2_Agendav2</vt:lpstr>
      <vt:lpstr>3_Agendav2</vt:lpstr>
      <vt:lpstr>4_Agendav2</vt:lpstr>
      <vt:lpstr>5_Agendav2</vt:lpstr>
      <vt:lpstr>6_Agendav2</vt:lpstr>
      <vt:lpstr>7_Agendav2</vt:lpstr>
      <vt:lpstr>8_Agendav2</vt:lpstr>
      <vt:lpstr>9_Agendav2</vt:lpstr>
      <vt:lpstr>10_Agendav2</vt:lpstr>
      <vt:lpstr>11_Agendav2</vt:lpstr>
      <vt:lpstr>LSEG Post Trade</vt:lpstr>
      <vt:lpstr>1_LSEG Post Trade</vt:lpstr>
      <vt:lpstr>2_LSEG Post Trade</vt:lpstr>
      <vt:lpstr>3_LSEG Post Trade</vt:lpstr>
      <vt:lpstr>4_LSEG Post Trade</vt:lpstr>
      <vt:lpstr>5_LSEG Post Trade</vt:lpstr>
      <vt:lpstr>6_LSEG Post Trade</vt:lpstr>
      <vt:lpstr>7_LSEG Post Trade</vt:lpstr>
      <vt:lpstr>TARGET2-Securities (T2S) is coming, get ready!</vt:lpstr>
      <vt:lpstr>Welcome and opening remarks</vt:lpstr>
      <vt:lpstr>Introduction</vt:lpstr>
      <vt:lpstr>Overview on work of the T2S working group</vt:lpstr>
      <vt:lpstr>Agenda</vt:lpstr>
      <vt:lpstr>What is T2S?</vt:lpstr>
      <vt:lpstr>Why T2S?</vt:lpstr>
      <vt:lpstr>Why T2S?</vt:lpstr>
      <vt:lpstr>What other benefits might exist?</vt:lpstr>
      <vt:lpstr>CSD Regulation </vt:lpstr>
      <vt:lpstr>CSD Regulation expanded </vt:lpstr>
      <vt:lpstr>CSD Regulation expanded </vt:lpstr>
      <vt:lpstr>European Repo Council - T2S Focus Group</vt:lpstr>
      <vt:lpstr>Slide 14</vt:lpstr>
      <vt:lpstr>What might be obstacles or areas for improvement?</vt:lpstr>
      <vt:lpstr>What next?</vt:lpstr>
      <vt:lpstr>Presentation</vt:lpstr>
      <vt:lpstr>T2S: a unique place where settling in Europe with efficiency and at low cost ICMA Event, TARGET2-Securities (T2S) is coming, get ready!</vt:lpstr>
      <vt:lpstr>T2S will create the largest network of banks ever existed in Europe</vt:lpstr>
      <vt:lpstr>T2S: A change in paradigm</vt:lpstr>
      <vt:lpstr>An effective functioning of T2S requires full harmonisation of corporate actions</vt:lpstr>
      <vt:lpstr>T2S is “key” for the LSEG post-trade strategy</vt:lpstr>
      <vt:lpstr>Slide 23</vt:lpstr>
      <vt:lpstr>An ambitious investment plan</vt:lpstr>
      <vt:lpstr>Slide 25</vt:lpstr>
      <vt:lpstr>Panel session</vt:lpstr>
      <vt:lpstr>Closing remarks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Tamlyn</dc:creator>
  <cp:lastModifiedBy>GFisher</cp:lastModifiedBy>
  <cp:revision>39</cp:revision>
  <dcterms:created xsi:type="dcterms:W3CDTF">2012-10-01T15:20:22Z</dcterms:created>
  <dcterms:modified xsi:type="dcterms:W3CDTF">2013-06-19T15:52:40Z</dcterms:modified>
</cp:coreProperties>
</file>